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6"/>
  </p:notesMasterIdLst>
  <p:sldIdLst>
    <p:sldId id="256" r:id="rId2"/>
    <p:sldId id="257" r:id="rId3"/>
    <p:sldId id="32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318" r:id="rId16"/>
    <p:sldId id="272" r:id="rId17"/>
    <p:sldId id="319" r:id="rId18"/>
    <p:sldId id="273" r:id="rId19"/>
    <p:sldId id="274" r:id="rId20"/>
    <p:sldId id="320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321" r:id="rId41"/>
    <p:sldId id="295" r:id="rId42"/>
    <p:sldId id="296" r:id="rId43"/>
    <p:sldId id="297" r:id="rId44"/>
    <p:sldId id="298" r:id="rId45"/>
    <p:sldId id="299" r:id="rId46"/>
    <p:sldId id="322" r:id="rId47"/>
    <p:sldId id="309" r:id="rId48"/>
    <p:sldId id="312" r:id="rId49"/>
    <p:sldId id="315" r:id="rId50"/>
    <p:sldId id="308" r:id="rId51"/>
    <p:sldId id="323" r:id="rId52"/>
    <p:sldId id="300" r:id="rId53"/>
    <p:sldId id="301" r:id="rId54"/>
    <p:sldId id="30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86122"/>
  </p:normalViewPr>
  <p:slideViewPr>
    <p:cSldViewPr snapToGrid="0">
      <p:cViewPr varScale="1">
        <p:scale>
          <a:sx n="109" d="100"/>
          <a:sy n="109" d="100"/>
        </p:scale>
        <p:origin x="11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B8A52-8AC5-C74C-97FB-632C448F3674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6506D-5C9B-294C-B2AE-15ACE8B5B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I’m going to flash an image on the screen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14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on next slide but threes </a:t>
            </a:r>
            <a:endParaRPr dirty="0"/>
          </a:p>
        </p:txBody>
      </p:sp>
      <p:sp>
        <p:nvSpPr>
          <p:cNvPr id="234" name="Google Shape;2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18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866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changing?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only is this comparison easier, but if we now go back to the original flickering image, you won’t have the same problem – you can’t “unsee” the answer.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8816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2505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4576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Flash image on next screen </a:t>
            </a:r>
            <a:endParaRPr dirty="0"/>
          </a:p>
        </p:txBody>
      </p:sp>
      <p:sp>
        <p:nvSpPr>
          <p:cNvPr id="150" name="Google Shape;1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Clocked my spacebar double-tap ability at about 80ms on average.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knowing what you were going to see, you likely attuned to the red dot in the field of blue dots.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the power of preattentive processing.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7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5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22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862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14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2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4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79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7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crouse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orbrewer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6711-FD41-BF2C-3200-E86657F10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Communicating with Data </a:t>
            </a:r>
            <a:r>
              <a:rPr lang="en-US"/>
              <a:t>– Perception and Color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E8CA1-49DD-7D0B-3796-B4A0CE9405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Ab Mosca (they/them)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47612-0F01-5A1D-003F-59C048DD3D08}"/>
              </a:ext>
            </a:extLst>
          </p:cNvPr>
          <p:cNvSpPr txBox="1"/>
          <p:nvPr/>
        </p:nvSpPr>
        <p:spPr>
          <a:xfrm>
            <a:off x="2286000" y="6342185"/>
            <a:ext cx="744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Slides based off slides courtesy of Jordan Crouser (</a:t>
            </a:r>
            <a:r>
              <a:rPr lang="en-US" dirty="0">
                <a:hlinkClick r:id="rId2"/>
              </a:rPr>
              <a:t>https://jcrouser.github.io/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3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3516923" y="310661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Fast = “pre-attentive processing”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3516923" y="1682261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Things that happen in &lt;200ms of visual stimulation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Performed in parallel across the entire visual field</a:t>
            </a:r>
            <a:endParaRPr sz="2400" dirty="0"/>
          </a:p>
          <a:p>
            <a:pPr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Example… 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FA268-3636-06E9-A9CA-4084342E066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 descr="Captur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77661" y="93784"/>
            <a:ext cx="9179169" cy="6682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36802C-A746-80BB-073E-274A7E1CFCA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470030" y="28721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What did you see?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797" b="5796"/>
          <a:stretch/>
        </p:blipFill>
        <p:spPr>
          <a:xfrm>
            <a:off x="3610708" y="1277816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37799-5320-1478-81F7-05E27A7F34E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Perception: </a:t>
            </a:r>
            <a:r>
              <a:rPr lang="en-US" dirty="0" err="1"/>
              <a:t>Preattentive</a:t>
            </a:r>
            <a:r>
              <a:rPr lang="en-US" dirty="0"/>
              <a:t> Processing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015154" y="2639598"/>
            <a:ext cx="701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“An understanding of what is processed pre-attentively is probably the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most important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contribution that visual science can make to data visualization” (Ware, 2004, p. 19)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B0A06-519B-284C-B913-DB8A42F4668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3709481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52742" indent="-352742"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Target detection (presence or absence)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Boundary detection / grouping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Region tracking</a:t>
            </a:r>
            <a:endParaRPr dirty="0"/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Counting and estimation</a:t>
            </a: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endParaRPr lang="en-US" sz="2400" dirty="0">
              <a:cs typeface="Arial"/>
              <a:sym typeface="Arial"/>
            </a:endParaRPr>
          </a:p>
          <a:p>
            <a:pPr marL="352742" indent="-352742">
              <a:lnSpc>
                <a:spcPct val="100000"/>
              </a:lnSpc>
              <a:spcBef>
                <a:spcPts val="600"/>
              </a:spcBef>
              <a:buSzPts val="2040"/>
              <a:buFont typeface="Arial"/>
              <a:buChar char="•"/>
            </a:pPr>
            <a:r>
              <a:rPr lang="en-US" sz="2400" dirty="0">
                <a:cs typeface="Arial"/>
                <a:sym typeface="Arial"/>
              </a:rPr>
              <a:t>On the next slide I want you to count how many zeros you see as fast as you can. Raise your hand (do not shout the number) when you have the answer.  </a:t>
            </a:r>
            <a:endParaRPr dirty="0"/>
          </a:p>
        </p:txBody>
      </p:sp>
      <p:sp>
        <p:nvSpPr>
          <p:cNvPr id="231" name="Google Shape;231;p2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EB9EA-CDAE-E4D0-C9B5-3C429EBEFA6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facilitates:</a:t>
            </a:r>
          </a:p>
        </p:txBody>
      </p:sp>
    </p:spTree>
    <p:extLst>
      <p:ext uri="{BB962C8B-B14F-4D97-AF65-F5344CB8AC3E}">
        <p14:creationId xmlns:p14="http://schemas.microsoft.com/office/powerpoint/2010/main" val="165040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zeros are there?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3528646" y="1123837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1281768756138976546984506985624982826762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9809858458224519856458945098459985943585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9891330249945959595772564675750678974567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8845789819821677654876364968560912949686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do the same on the next slide for threes.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DC2FB-DD66-5A4D-5927-DD2A7005FD5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counting</a:t>
            </a:r>
          </a:p>
        </p:txBody>
      </p:sp>
    </p:spTree>
    <p:extLst>
      <p:ext uri="{BB962C8B-B14F-4D97-AF65-F5344CB8AC3E}">
        <p14:creationId xmlns:p14="http://schemas.microsoft.com/office/powerpoint/2010/main" val="264705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3493477" y="1041776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12817687561</a:t>
            </a:r>
            <a:r>
              <a:rPr lang="en-US" sz="24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8976546984506985604982826762 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980985845822450985645894509845098094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585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90910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0209905959595772564675050678904567 </a:t>
            </a: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8845789809821677654876</a:t>
            </a:r>
            <a:r>
              <a:rPr lang="en-US" sz="2400" dirty="0">
                <a:solidFill>
                  <a:srgbClr val="D2533C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64908560912949686</a:t>
            </a:r>
            <a:endParaRPr dirty="0"/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endParaRPr sz="2400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threes are there?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33B8-68C6-EF1B-1F9A-67DD5243880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counting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512820" y="1710861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1: </a:t>
            </a:r>
            <a:r>
              <a:rPr lang="en-US" sz="2400" dirty="0">
                <a:ea typeface="Arial"/>
                <a:cs typeface="Arial"/>
                <a:sym typeface="Arial"/>
              </a:rPr>
              <a:t>how do we (vis designers) use pre-attentive processing to our advantage?</a:t>
            </a:r>
            <a:endParaRPr sz="24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 2: </a:t>
            </a:r>
            <a:r>
              <a:rPr lang="en-US" sz="2400" dirty="0">
                <a:ea typeface="Arial"/>
                <a:cs typeface="Arial"/>
                <a:sym typeface="Arial"/>
              </a:rPr>
              <a:t>what do we need to watch out for?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HW01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lang="en-US" sz="2400" kern="0" dirty="0">
                <a:ea typeface="Arial"/>
                <a:cs typeface="Arial"/>
                <a:sym typeface="Arial"/>
              </a:rPr>
              <a:t>Remember to note who you collaborated with or explicitly state that you collaborated with no one (per the syllabus)</a:t>
            </a: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endParaRPr lang="en-US" sz="2400" kern="0" dirty="0">
              <a:ea typeface="Arial"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Consider working (and submitting) in groups! Lots of people did the exact same visualizations, and it’s more fun to create an analyze when you have brainstorming buddies </a:t>
            </a:r>
          </a:p>
        </p:txBody>
      </p:sp>
    </p:spTree>
    <p:extLst>
      <p:ext uri="{BB962C8B-B14F-4D97-AF65-F5344CB8AC3E}">
        <p14:creationId xmlns:p14="http://schemas.microsoft.com/office/powerpoint/2010/main" val="1085546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body" idx="1"/>
          </p:nvPr>
        </p:nvSpPr>
        <p:spPr>
          <a:xfrm>
            <a:off x="3911405" y="2450122"/>
            <a:ext cx="7319303" cy="39037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ea typeface="Arial"/>
                <a:cs typeface="Arial"/>
                <a:sym typeface="Arial"/>
              </a:rPr>
              <a:t>There’s only one instance of something on each of the next slides. What is it? 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1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D7E1D-EA9F-248C-9353-27FE516AB31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92641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40737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48262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5787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63311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70836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0737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4826243" y="202639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55787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2"/>
          <p:cNvSpPr/>
          <p:nvPr/>
        </p:nvSpPr>
        <p:spPr>
          <a:xfrm>
            <a:off x="63311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/>
          <p:nvPr/>
        </p:nvSpPr>
        <p:spPr>
          <a:xfrm>
            <a:off x="70836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0737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8262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5787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70836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40737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48262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55787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63311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70836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63311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0737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48262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55787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63311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2"/>
          <p:cNvSpPr/>
          <p:nvPr/>
        </p:nvSpPr>
        <p:spPr>
          <a:xfrm>
            <a:off x="70836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2"/>
          <p:cNvSpPr/>
          <p:nvPr/>
        </p:nvSpPr>
        <p:spPr>
          <a:xfrm>
            <a:off x="40737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48262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5787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63311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70836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83614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/>
          <p:nvPr/>
        </p:nvSpPr>
        <p:spPr>
          <a:xfrm>
            <a:off x="858861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9341093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783614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858861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9341093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>
            <a:off x="783614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9341093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783614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858861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9341093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858861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/>
          <p:nvPr/>
        </p:nvSpPr>
        <p:spPr>
          <a:xfrm>
            <a:off x="783614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/>
          <p:nvPr/>
        </p:nvSpPr>
        <p:spPr>
          <a:xfrm>
            <a:off x="858861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2"/>
          <p:cNvSpPr/>
          <p:nvPr/>
        </p:nvSpPr>
        <p:spPr>
          <a:xfrm>
            <a:off x="9341093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783614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2"/>
          <p:cNvSpPr/>
          <p:nvPr/>
        </p:nvSpPr>
        <p:spPr>
          <a:xfrm>
            <a:off x="858861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2"/>
          <p:cNvSpPr/>
          <p:nvPr/>
        </p:nvSpPr>
        <p:spPr>
          <a:xfrm>
            <a:off x="9341093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2"/>
          <p:cNvSpPr/>
          <p:nvPr/>
        </p:nvSpPr>
        <p:spPr>
          <a:xfrm>
            <a:off x="10093568" y="126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2"/>
          <p:cNvSpPr/>
          <p:nvPr/>
        </p:nvSpPr>
        <p:spPr>
          <a:xfrm>
            <a:off x="10093568" y="2026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/>
          <p:nvPr/>
        </p:nvSpPr>
        <p:spPr>
          <a:xfrm>
            <a:off x="10093568" y="2788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/>
          <p:nvPr/>
        </p:nvSpPr>
        <p:spPr>
          <a:xfrm>
            <a:off x="10093568" y="3550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10093568" y="4312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2"/>
          <p:cNvSpPr/>
          <p:nvPr/>
        </p:nvSpPr>
        <p:spPr>
          <a:xfrm>
            <a:off x="10093568" y="507439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929C6-00E8-9582-D78C-5B13B9100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color (hue)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42027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/>
          <p:nvPr/>
        </p:nvSpPr>
        <p:spPr>
          <a:xfrm>
            <a:off x="49551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3"/>
          <p:cNvSpPr/>
          <p:nvPr/>
        </p:nvSpPr>
        <p:spPr>
          <a:xfrm>
            <a:off x="57076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4601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3"/>
          <p:cNvSpPr/>
          <p:nvPr/>
        </p:nvSpPr>
        <p:spPr>
          <a:xfrm>
            <a:off x="72126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2027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3"/>
          <p:cNvSpPr/>
          <p:nvPr/>
        </p:nvSpPr>
        <p:spPr>
          <a:xfrm>
            <a:off x="49551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57076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64601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72126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42027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/>
          <p:nvPr/>
        </p:nvSpPr>
        <p:spPr>
          <a:xfrm>
            <a:off x="49551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/>
          <p:nvPr/>
        </p:nvSpPr>
        <p:spPr>
          <a:xfrm>
            <a:off x="57076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72126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42027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49551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570767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64601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3"/>
          <p:cNvSpPr/>
          <p:nvPr/>
        </p:nvSpPr>
        <p:spPr>
          <a:xfrm>
            <a:off x="72126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64601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42027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>
            <a:off x="49551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3"/>
          <p:cNvSpPr/>
          <p:nvPr/>
        </p:nvSpPr>
        <p:spPr>
          <a:xfrm>
            <a:off x="57076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3"/>
          <p:cNvSpPr/>
          <p:nvPr/>
        </p:nvSpPr>
        <p:spPr>
          <a:xfrm>
            <a:off x="64601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72126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42027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3"/>
          <p:cNvSpPr/>
          <p:nvPr/>
        </p:nvSpPr>
        <p:spPr>
          <a:xfrm>
            <a:off x="49551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3"/>
          <p:cNvSpPr/>
          <p:nvPr/>
        </p:nvSpPr>
        <p:spPr>
          <a:xfrm>
            <a:off x="57076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3"/>
          <p:cNvSpPr/>
          <p:nvPr/>
        </p:nvSpPr>
        <p:spPr>
          <a:xfrm>
            <a:off x="64601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3"/>
          <p:cNvSpPr/>
          <p:nvPr/>
        </p:nvSpPr>
        <p:spPr>
          <a:xfrm>
            <a:off x="72126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3"/>
          <p:cNvSpPr/>
          <p:nvPr/>
        </p:nvSpPr>
        <p:spPr>
          <a:xfrm>
            <a:off x="796509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3"/>
          <p:cNvSpPr/>
          <p:nvPr/>
        </p:nvSpPr>
        <p:spPr>
          <a:xfrm>
            <a:off x="871757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3"/>
          <p:cNvSpPr/>
          <p:nvPr/>
        </p:nvSpPr>
        <p:spPr>
          <a:xfrm>
            <a:off x="9470048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3"/>
          <p:cNvSpPr/>
          <p:nvPr/>
        </p:nvSpPr>
        <p:spPr>
          <a:xfrm>
            <a:off x="796509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871757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9470048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3"/>
          <p:cNvSpPr/>
          <p:nvPr/>
        </p:nvSpPr>
        <p:spPr>
          <a:xfrm>
            <a:off x="796509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3"/>
          <p:cNvSpPr/>
          <p:nvPr/>
        </p:nvSpPr>
        <p:spPr>
          <a:xfrm>
            <a:off x="9470048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3"/>
          <p:cNvSpPr/>
          <p:nvPr/>
        </p:nvSpPr>
        <p:spPr>
          <a:xfrm>
            <a:off x="796509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3"/>
          <p:cNvSpPr/>
          <p:nvPr/>
        </p:nvSpPr>
        <p:spPr>
          <a:xfrm>
            <a:off x="9470048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3"/>
          <p:cNvSpPr/>
          <p:nvPr/>
        </p:nvSpPr>
        <p:spPr>
          <a:xfrm>
            <a:off x="871757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796509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3"/>
          <p:cNvSpPr/>
          <p:nvPr/>
        </p:nvSpPr>
        <p:spPr>
          <a:xfrm>
            <a:off x="871757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3"/>
          <p:cNvSpPr/>
          <p:nvPr/>
        </p:nvSpPr>
        <p:spPr>
          <a:xfrm>
            <a:off x="9470048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3"/>
          <p:cNvSpPr/>
          <p:nvPr/>
        </p:nvSpPr>
        <p:spPr>
          <a:xfrm>
            <a:off x="796509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3"/>
          <p:cNvSpPr/>
          <p:nvPr/>
        </p:nvSpPr>
        <p:spPr>
          <a:xfrm>
            <a:off x="871757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3"/>
          <p:cNvSpPr/>
          <p:nvPr/>
        </p:nvSpPr>
        <p:spPr>
          <a:xfrm>
            <a:off x="9470048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0222523" y="122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3"/>
          <p:cNvSpPr/>
          <p:nvPr/>
        </p:nvSpPr>
        <p:spPr>
          <a:xfrm>
            <a:off x="10222523" y="1987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10222523" y="2749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3"/>
          <p:cNvSpPr/>
          <p:nvPr/>
        </p:nvSpPr>
        <p:spPr>
          <a:xfrm>
            <a:off x="10222523" y="3511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10222523" y="4273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3"/>
          <p:cNvSpPr/>
          <p:nvPr/>
        </p:nvSpPr>
        <p:spPr>
          <a:xfrm>
            <a:off x="10222523" y="5035061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3"/>
          <p:cNvSpPr/>
          <p:nvPr/>
        </p:nvSpPr>
        <p:spPr>
          <a:xfrm>
            <a:off x="8717573" y="3511061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8B1ED-1AD4-615F-5057-B856504AB27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(curvature)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/>
          <p:nvPr/>
        </p:nvSpPr>
        <p:spPr>
          <a:xfrm>
            <a:off x="41792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>
            <a:off x="4931752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5684227" y="1381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71891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4931752" y="2143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64367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41792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6842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4"/>
          <p:cNvSpPr/>
          <p:nvPr/>
        </p:nvSpPr>
        <p:spPr>
          <a:xfrm>
            <a:off x="718917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/>
          <p:nvPr/>
        </p:nvSpPr>
        <p:spPr>
          <a:xfrm>
            <a:off x="4179277" y="3667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5684227" y="3667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4"/>
          <p:cNvSpPr/>
          <p:nvPr/>
        </p:nvSpPr>
        <p:spPr>
          <a:xfrm>
            <a:off x="643670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43670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4"/>
          <p:cNvSpPr/>
          <p:nvPr/>
        </p:nvSpPr>
        <p:spPr>
          <a:xfrm>
            <a:off x="41792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4"/>
          <p:cNvSpPr/>
          <p:nvPr/>
        </p:nvSpPr>
        <p:spPr>
          <a:xfrm>
            <a:off x="4931752" y="4429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4"/>
          <p:cNvSpPr/>
          <p:nvPr/>
        </p:nvSpPr>
        <p:spPr>
          <a:xfrm>
            <a:off x="56842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4"/>
          <p:cNvSpPr/>
          <p:nvPr/>
        </p:nvSpPr>
        <p:spPr>
          <a:xfrm>
            <a:off x="71891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493175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/>
          <p:nvPr/>
        </p:nvSpPr>
        <p:spPr>
          <a:xfrm>
            <a:off x="6436702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4"/>
          <p:cNvSpPr/>
          <p:nvPr/>
        </p:nvSpPr>
        <p:spPr>
          <a:xfrm>
            <a:off x="718917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4"/>
          <p:cNvSpPr/>
          <p:nvPr/>
        </p:nvSpPr>
        <p:spPr>
          <a:xfrm>
            <a:off x="8694127" y="138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4"/>
          <p:cNvSpPr/>
          <p:nvPr/>
        </p:nvSpPr>
        <p:spPr>
          <a:xfrm>
            <a:off x="9446602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4"/>
          <p:cNvSpPr/>
          <p:nvPr/>
        </p:nvSpPr>
        <p:spPr>
          <a:xfrm>
            <a:off x="7941652" y="2143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4"/>
          <p:cNvSpPr/>
          <p:nvPr/>
        </p:nvSpPr>
        <p:spPr>
          <a:xfrm>
            <a:off x="9446602" y="2143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7941652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34"/>
          <p:cNvSpPr/>
          <p:nvPr/>
        </p:nvSpPr>
        <p:spPr>
          <a:xfrm>
            <a:off x="9446602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4"/>
          <p:cNvSpPr/>
          <p:nvPr/>
        </p:nvSpPr>
        <p:spPr>
          <a:xfrm>
            <a:off x="7941652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8694127" y="2905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869412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4"/>
          <p:cNvSpPr/>
          <p:nvPr/>
        </p:nvSpPr>
        <p:spPr>
          <a:xfrm>
            <a:off x="9446602" y="4429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4"/>
          <p:cNvSpPr/>
          <p:nvPr/>
        </p:nvSpPr>
        <p:spPr>
          <a:xfrm>
            <a:off x="8694127" y="519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4"/>
          <p:cNvSpPr/>
          <p:nvPr/>
        </p:nvSpPr>
        <p:spPr>
          <a:xfrm>
            <a:off x="10199077" y="1381620"/>
            <a:ext cx="533400" cy="533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4"/>
          <p:cNvSpPr/>
          <p:nvPr/>
        </p:nvSpPr>
        <p:spPr>
          <a:xfrm>
            <a:off x="10199077" y="2905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0199077" y="3667620"/>
            <a:ext cx="533400" cy="533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0199077" y="4429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10199077" y="5191620"/>
            <a:ext cx="533400" cy="533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417927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4"/>
          <p:cNvSpPr/>
          <p:nvPr/>
        </p:nvSpPr>
        <p:spPr>
          <a:xfrm>
            <a:off x="41792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4"/>
          <p:cNvSpPr/>
          <p:nvPr/>
        </p:nvSpPr>
        <p:spPr>
          <a:xfrm>
            <a:off x="4931752" y="2905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718917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43670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643670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56842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5684227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4931752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10192981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18917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7941652" y="4423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7941652" y="1381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4"/>
          <p:cNvSpPr/>
          <p:nvPr/>
        </p:nvSpPr>
        <p:spPr>
          <a:xfrm>
            <a:off x="7941652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4"/>
          <p:cNvSpPr/>
          <p:nvPr/>
        </p:nvSpPr>
        <p:spPr>
          <a:xfrm>
            <a:off x="8694127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4"/>
          <p:cNvSpPr/>
          <p:nvPr/>
        </p:nvSpPr>
        <p:spPr>
          <a:xfrm>
            <a:off x="8694127" y="2143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9440506" y="5185524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9440506" y="3667620"/>
            <a:ext cx="539496" cy="539496"/>
          </a:xfrm>
          <a:prstGeom prst="triangle">
            <a:avLst>
              <a:gd name="adj" fmla="val 50000"/>
            </a:avLst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939DD-6BF4-5767-D533-76EB8635092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processing: shape + color?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 txBox="1">
            <a:spLocks noGrp="1"/>
          </p:cNvSpPr>
          <p:nvPr>
            <p:ph type="body" idx="1"/>
          </p:nvPr>
        </p:nvSpPr>
        <p:spPr>
          <a:xfrm>
            <a:off x="3493477" y="9906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040"/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</a:t>
            </a:r>
            <a:r>
              <a:rPr lang="en-US" sz="2400" dirty="0">
                <a:ea typeface="Arial"/>
                <a:cs typeface="Arial"/>
                <a:sym typeface="Arial"/>
              </a:rPr>
              <a:t> this is called “conjunction”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If you search for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things, you get a bunch of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ea typeface="Arial"/>
                <a:cs typeface="Arial"/>
                <a:sym typeface="Arial"/>
              </a:rPr>
              <a:t>circles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Similarly, if you search for search for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, you get a bunch of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E6DAE"/>
                </a:solidFill>
                <a:ea typeface="Arial"/>
                <a:cs typeface="Arial"/>
                <a:sym typeface="Arial"/>
              </a:rPr>
              <a:t>blue</a:t>
            </a:r>
            <a:r>
              <a:rPr lang="en-US" sz="24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triangles</a:t>
            </a:r>
            <a:r>
              <a:rPr lang="en-US" sz="2400" dirty="0">
                <a:ea typeface="Arial"/>
                <a:cs typeface="Arial"/>
                <a:sym typeface="Arial"/>
              </a:rPr>
              <a:t> (as well as the </a:t>
            </a:r>
            <a:r>
              <a:rPr lang="en-US" sz="2400" dirty="0">
                <a:solidFill>
                  <a:srgbClr val="D2533C"/>
                </a:solidFill>
                <a:ea typeface="Arial"/>
                <a:cs typeface="Arial"/>
                <a:sym typeface="Arial"/>
              </a:rPr>
              <a:t>red</a:t>
            </a:r>
            <a:r>
              <a:rPr lang="en-US" sz="2400" dirty="0"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ea typeface="Arial"/>
                <a:cs typeface="Arial"/>
                <a:sym typeface="Arial"/>
              </a:rPr>
              <a:t>triangle</a:t>
            </a:r>
            <a:r>
              <a:rPr lang="en-US" sz="2400" dirty="0">
                <a:ea typeface="Arial"/>
                <a:cs typeface="Arial"/>
                <a:sym typeface="Arial"/>
              </a:rPr>
              <a:t>). </a:t>
            </a:r>
            <a:endParaRPr sz="2400"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400" dirty="0">
                <a:ea typeface="Arial"/>
                <a:cs typeface="Arial"/>
                <a:sym typeface="Arial"/>
              </a:rPr>
              <a:t>Either way, you have to search through them all one by one!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85531-7284-6A4C-3756-EB0465F1C8C7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Discussion: what’s going on here?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body" idx="1"/>
          </p:nvPr>
        </p:nvSpPr>
        <p:spPr>
          <a:xfrm>
            <a:off x="3616719" y="894404"/>
            <a:ext cx="8188774" cy="48306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237743" indent="-237743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Whatever draws our eyes draws our attention</a:t>
            </a:r>
            <a:endParaRPr sz="2400" dirty="0">
              <a:ea typeface="Arial"/>
              <a:cs typeface="Arial"/>
              <a:sym typeface="Arial"/>
            </a:endParaRPr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can be useful</a:t>
            </a:r>
            <a:endParaRPr sz="2400" dirty="0"/>
          </a:p>
          <a:p>
            <a:pPr marL="237743" indent="-237743">
              <a:lnSpc>
                <a:spcPct val="100000"/>
              </a:lnSpc>
              <a:spcBef>
                <a:spcPts val="600"/>
              </a:spcBef>
              <a:buSzPts val="240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 It can also be problematic:</a:t>
            </a:r>
            <a:endParaRPr sz="2400" dirty="0"/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8C094-0892-D4F4-F619-3FAFE0B34E80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>
            <a:spLocks noGrp="1"/>
          </p:cNvSpPr>
          <p:nvPr>
            <p:ph type="title"/>
          </p:nvPr>
        </p:nvSpPr>
        <p:spPr>
          <a:xfrm>
            <a:off x="3530600" y="7239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flicker</a:t>
            </a:r>
            <a:r>
              <a:rPr lang="en-US" sz="28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can cause change blindness</a:t>
            </a:r>
            <a:endParaRPr sz="28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7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FF3BA-8641-1BB0-2E0C-31FB45C48FCC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16" name="Picture 15" descr="A dog sitting on a bridge&#10;&#10;Description automatically generated">
            <a:extLst>
              <a:ext uri="{FF2B5EF4-FFF2-40B4-BE49-F238E27FC236}">
                <a16:creationId xmlns:a16="http://schemas.microsoft.com/office/drawing/2014/main" id="{BF0C9145-B22D-A473-9431-D1F5FF1A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5" b="16736"/>
          <a:stretch/>
        </p:blipFill>
        <p:spPr>
          <a:xfrm>
            <a:off x="4102100" y="1714500"/>
            <a:ext cx="6070600" cy="4178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3478718" y="279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Can you see it now?</a:t>
            </a:r>
            <a:endParaRPr sz="28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8" descr="http://www.csc.ncsu.edu/faculty/healey/PP/figs/tg_hue.gif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DC0F09-9D68-7C93-F08E-D4922EE558A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pic>
        <p:nvPicPr>
          <p:cNvPr id="8" name="Picture 7" descr="A dog sitting on a bridge&#10;&#10;Description automatically generated">
            <a:extLst>
              <a:ext uri="{FF2B5EF4-FFF2-40B4-BE49-F238E27FC236}">
                <a16:creationId xmlns:a16="http://schemas.microsoft.com/office/drawing/2014/main" id="{05DE8A9A-C540-362F-FE1A-4240D9B5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342" y="1123837"/>
            <a:ext cx="4013200" cy="5321300"/>
          </a:xfrm>
          <a:prstGeom prst="rect">
            <a:avLst/>
          </a:prstGeom>
        </p:spPr>
      </p:pic>
      <p:pic>
        <p:nvPicPr>
          <p:cNvPr id="10" name="Picture 9" descr="A dog sitting on a bridge&#10;&#10;Description automatically generated">
            <a:extLst>
              <a:ext uri="{FF2B5EF4-FFF2-40B4-BE49-F238E27FC236}">
                <a16:creationId xmlns:a16="http://schemas.microsoft.com/office/drawing/2014/main" id="{833C6BCC-0875-8A8F-6096-CC62B99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518" y="1136537"/>
            <a:ext cx="40132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3581400" y="81502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sz="2400" dirty="0">
              <a:latin typeface="+mn-lt"/>
            </a:endParaRPr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55199"/>
          <a:stretch/>
        </p:blipFill>
        <p:spPr>
          <a:xfrm>
            <a:off x="4747846" y="1957755"/>
            <a:ext cx="5334000" cy="261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l="2035" t="56487" r="-2034" b="-1287"/>
          <a:stretch/>
        </p:blipFill>
        <p:spPr>
          <a:xfrm>
            <a:off x="4857574" y="2083710"/>
            <a:ext cx="5334000" cy="261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75F080-0CB1-1443-CB6C-8D0DAC931413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1212" r="-1211"/>
          <a:stretch/>
        </p:blipFill>
        <p:spPr>
          <a:xfrm>
            <a:off x="3581400" y="1318847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EFB6D7-97C2-A03D-587D-B1B63941156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Pre-attentive processing for visualization: The downsides</a:t>
            </a:r>
          </a:p>
        </p:txBody>
      </p:sp>
      <p:sp>
        <p:nvSpPr>
          <p:cNvPr id="6" name="Google Shape;467;p39">
            <a:extLst>
              <a:ext uri="{FF2B5EF4-FFF2-40B4-BE49-F238E27FC236}">
                <a16:creationId xmlns:a16="http://schemas.microsoft.com/office/drawing/2014/main" id="{D640D403-2570-AA4F-4866-53D25670D323}"/>
              </a:ext>
            </a:extLst>
          </p:cNvPr>
          <p:cNvSpPr txBox="1">
            <a:spLocks/>
          </p:cNvSpPr>
          <p:nvPr/>
        </p:nvSpPr>
        <p:spPr>
          <a:xfrm>
            <a:off x="3581400" y="580567"/>
            <a:ext cx="8610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Sometimes gestalt &amp; pre-attention compete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30C2-52A4-1ABA-980B-56FBC97F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E50F6-429C-715A-C25C-1C7744AE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is perception?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does it work?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Pre-attentive processing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Estimating magnitude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Color 101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How we see color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What this means for visualization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457200" marR="0" lvl="1" indent="-1905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1700"/>
              <a:buFont typeface="Merriweather Sans"/>
              <a:buChar char="-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More perceptual problems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Arial"/>
              <a:sym typeface="Arial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93A299"/>
              </a:buClr>
              <a:buSzPts val="2040"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"/>
                <a:cs typeface="Arial"/>
                <a:sym typeface="Arial"/>
              </a:rPr>
              <a:t>Takeaways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722EF7-01B8-5B77-7435-E385ECDDC94D}"/>
              </a:ext>
            </a:extLst>
          </p:cNvPr>
          <p:cNvSpPr/>
          <p:nvPr/>
        </p:nvSpPr>
        <p:spPr>
          <a:xfrm>
            <a:off x="8839200" y="1723292"/>
            <a:ext cx="2895600" cy="3446585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I’m going to flash a bunch of slides quickly today. If that doesn’t work for you, you are welcome to step out, close your eyes, etc.. (none of us will be offended and I will fill you in on anything crucial you missed!) </a:t>
            </a:r>
          </a:p>
        </p:txBody>
      </p:sp>
    </p:spTree>
    <p:extLst>
      <p:ext uri="{BB962C8B-B14F-4D97-AF65-F5344CB8AC3E}">
        <p14:creationId xmlns:p14="http://schemas.microsoft.com/office/powerpoint/2010/main" val="1066703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3481754" y="550985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Okay, what about </a:t>
            </a:r>
            <a:r>
              <a:rPr lang="en-US" sz="2400" b="1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attentive</a:t>
            </a: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 processing?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F4CFDB-4883-9C99-3C99-B91C0D8CFE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2"/>
          <p:cNvSpPr txBox="1">
            <a:spLocks noGrp="1"/>
          </p:cNvSpPr>
          <p:nvPr>
            <p:ph type="body" idx="1"/>
          </p:nvPr>
        </p:nvSpPr>
        <p:spPr>
          <a:xfrm>
            <a:off x="355708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lower bar?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2"/>
          <p:cNvSpPr/>
          <p:nvPr/>
        </p:nvSpPr>
        <p:spPr>
          <a:xfrm>
            <a:off x="3862751" y="4038600"/>
            <a:ext cx="7315200" cy="304800"/>
          </a:xfrm>
          <a:prstGeom prst="rect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2"/>
          <p:cNvSpPr/>
          <p:nvPr/>
        </p:nvSpPr>
        <p:spPr>
          <a:xfrm>
            <a:off x="3862751" y="3352800"/>
            <a:ext cx="3657600" cy="3048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1C5642-2684-C0C2-B424-9BCE06CB1EF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43"/>
          <p:cNvGrpSpPr/>
          <p:nvPr/>
        </p:nvGrpSpPr>
        <p:grpSpPr>
          <a:xfrm>
            <a:off x="7595681" y="2526324"/>
            <a:ext cx="1828800" cy="1828800"/>
            <a:chOff x="4495800" y="2895600"/>
            <a:chExt cx="1828800" cy="1828800"/>
          </a:xfrm>
        </p:grpSpPr>
        <p:sp>
          <p:nvSpPr>
            <p:cNvPr id="496" name="Google Shape;496;p43"/>
            <p:cNvSpPr/>
            <p:nvPr/>
          </p:nvSpPr>
          <p:spPr>
            <a:xfrm>
              <a:off x="44958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410200" y="38100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44958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5410200" y="2895600"/>
              <a:ext cx="914400" cy="914400"/>
            </a:xfrm>
            <a:prstGeom prst="rect">
              <a:avLst/>
            </a:prstGeom>
            <a:solidFill>
              <a:schemeClr val="lt1"/>
            </a:solidFill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3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right square?</a:t>
            </a:r>
            <a:endParaRPr sz="2400" dirty="0"/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4x</a:t>
            </a:r>
            <a:endParaRPr sz="2400" b="1" dirty="0"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3"/>
          <p:cNvSpPr/>
          <p:nvPr/>
        </p:nvSpPr>
        <p:spPr>
          <a:xfrm>
            <a:off x="5843081" y="2983524"/>
            <a:ext cx="914400" cy="9144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3"/>
          <p:cNvSpPr/>
          <p:nvPr/>
        </p:nvSpPr>
        <p:spPr>
          <a:xfrm>
            <a:off x="7595681" y="2526324"/>
            <a:ext cx="1828800" cy="1828800"/>
          </a:xfrm>
          <a:prstGeom prst="rect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B60FBF-36CA-019D-1BFC-3A738FB1BBC6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7" name="Google Shape;486;p42">
            <a:extLst>
              <a:ext uri="{FF2B5EF4-FFF2-40B4-BE49-F238E27FC236}">
                <a16:creationId xmlns:a16="http://schemas.microsoft.com/office/drawing/2014/main" id="{72947F9C-D8B0-3A9C-8D19-4FDCB7E4C5CC}"/>
              </a:ext>
            </a:extLst>
          </p:cNvPr>
          <p:cNvSpPr txBox="1">
            <a:spLocks/>
          </p:cNvSpPr>
          <p:nvPr/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44"/>
          <p:cNvGrpSpPr/>
          <p:nvPr/>
        </p:nvGrpSpPr>
        <p:grpSpPr>
          <a:xfrm>
            <a:off x="4623881" y="1916724"/>
            <a:ext cx="3200400" cy="3200400"/>
            <a:chOff x="4648200" y="1676400"/>
            <a:chExt cx="3200400" cy="3200400"/>
          </a:xfrm>
        </p:grpSpPr>
        <p:sp>
          <p:nvSpPr>
            <p:cNvPr id="509" name="Google Shape;509;p44"/>
            <p:cNvSpPr/>
            <p:nvPr/>
          </p:nvSpPr>
          <p:spPr>
            <a:xfrm flipH="1">
              <a:off x="64770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 flipH="1">
              <a:off x="55626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 flipH="1">
              <a:off x="4648200" y="3505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 flipH="1">
              <a:off x="66294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4"/>
            <p:cNvSpPr/>
            <p:nvPr/>
          </p:nvSpPr>
          <p:spPr>
            <a:xfrm flipH="1">
              <a:off x="57150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4"/>
            <p:cNvSpPr/>
            <p:nvPr/>
          </p:nvSpPr>
          <p:spPr>
            <a:xfrm flipH="1">
              <a:off x="4800600" y="3657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4"/>
            <p:cNvSpPr/>
            <p:nvPr/>
          </p:nvSpPr>
          <p:spPr>
            <a:xfrm flipH="1">
              <a:off x="67818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4"/>
            <p:cNvSpPr/>
            <p:nvPr/>
          </p:nvSpPr>
          <p:spPr>
            <a:xfrm flipH="1">
              <a:off x="58674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4"/>
            <p:cNvSpPr/>
            <p:nvPr/>
          </p:nvSpPr>
          <p:spPr>
            <a:xfrm flipH="1">
              <a:off x="4953000" y="38100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 flipH="1">
              <a:off x="64770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4"/>
            <p:cNvSpPr/>
            <p:nvPr/>
          </p:nvSpPr>
          <p:spPr>
            <a:xfrm flipH="1">
              <a:off x="55626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4"/>
            <p:cNvSpPr/>
            <p:nvPr/>
          </p:nvSpPr>
          <p:spPr>
            <a:xfrm flipH="1">
              <a:off x="4648200" y="2590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4"/>
            <p:cNvSpPr/>
            <p:nvPr/>
          </p:nvSpPr>
          <p:spPr>
            <a:xfrm flipH="1">
              <a:off x="66294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 flipH="1">
              <a:off x="57150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 flipH="1">
              <a:off x="4800600" y="2743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4"/>
            <p:cNvSpPr/>
            <p:nvPr/>
          </p:nvSpPr>
          <p:spPr>
            <a:xfrm flipH="1">
              <a:off x="67818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 flipH="1">
              <a:off x="58674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 flipH="1">
              <a:off x="4953000" y="28956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 flipH="1">
              <a:off x="64770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 flipH="1">
              <a:off x="55626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 flipH="1">
              <a:off x="4648200" y="16764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 flipH="1">
              <a:off x="66294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 flipH="1">
              <a:off x="57150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 flipH="1">
              <a:off x="4800600" y="18288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 flipH="1">
              <a:off x="67818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 flipH="1">
              <a:off x="58674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 flipH="1">
              <a:off x="4953000" y="1981200"/>
              <a:ext cx="1066800" cy="1066800"/>
            </a:xfrm>
            <a:prstGeom prst="cube">
              <a:avLst>
                <a:gd name="adj" fmla="val 15206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3557081" y="1230924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Question: </a:t>
            </a:r>
            <a:r>
              <a:rPr lang="en-US" sz="2400" dirty="0">
                <a:ea typeface="Arial"/>
                <a:cs typeface="Arial"/>
                <a:sym typeface="Arial"/>
              </a:rPr>
              <a:t>How much </a:t>
            </a:r>
            <a:r>
              <a:rPr lang="en-US" sz="2400" b="1" dirty="0">
                <a:ea typeface="Arial"/>
                <a:cs typeface="Arial"/>
                <a:sym typeface="Arial"/>
              </a:rPr>
              <a:t>bigger </a:t>
            </a:r>
            <a:r>
              <a:rPr lang="en-US" sz="2400" dirty="0">
                <a:ea typeface="Arial"/>
                <a:cs typeface="Arial"/>
                <a:sym typeface="Arial"/>
              </a:rPr>
              <a:t>is the left cube?</a:t>
            </a: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sz="2400" dirty="0">
              <a:ea typeface="Arial"/>
              <a:cs typeface="Arial"/>
              <a:sym typeface="Arial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ea typeface="Arial"/>
                <a:cs typeface="Arial"/>
                <a:sym typeface="Arial"/>
              </a:rPr>
              <a:t>Answer: </a:t>
            </a:r>
            <a:r>
              <a:rPr lang="en-US" sz="2400" dirty="0">
                <a:ea typeface="Arial"/>
                <a:cs typeface="Arial"/>
                <a:sym typeface="Arial"/>
              </a:rPr>
              <a:t> 27x</a:t>
            </a:r>
            <a:endParaRPr sz="2400" b="1" dirty="0">
              <a:ea typeface="Arial"/>
              <a:cs typeface="Arial"/>
              <a:sym typeface="Arial"/>
            </a:endParaRPr>
          </a:p>
          <a:p>
            <a:pPr indent="-53339">
              <a:lnSpc>
                <a:spcPct val="100000"/>
              </a:lnSpc>
              <a:buSzPts val="2040"/>
              <a:buNone/>
            </a:pP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4"/>
          <p:cNvSpPr/>
          <p:nvPr/>
        </p:nvSpPr>
        <p:spPr>
          <a:xfrm flipH="1">
            <a:off x="4623881" y="1916724"/>
            <a:ext cx="3200400" cy="32004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4"/>
          <p:cNvSpPr/>
          <p:nvPr/>
        </p:nvSpPr>
        <p:spPr>
          <a:xfrm flipH="1">
            <a:off x="9043481" y="3135924"/>
            <a:ext cx="1066800" cy="1066800"/>
          </a:xfrm>
          <a:prstGeom prst="cube">
            <a:avLst>
              <a:gd name="adj" fmla="val 15206"/>
            </a:avLst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31C550-9D83-5C6F-B9F7-012D000E610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  <p:sp>
        <p:nvSpPr>
          <p:cNvPr id="6" name="Google Shape;486;p42">
            <a:extLst>
              <a:ext uri="{FF2B5EF4-FFF2-40B4-BE49-F238E27FC236}">
                <a16:creationId xmlns:a16="http://schemas.microsoft.com/office/drawing/2014/main" id="{4D7A3CE9-EF09-6B74-FA64-74B5F7424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7081" y="24032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Magnitude estimation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12700" cap="rnd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45" name="Google Shape;545;p45"/>
          <p:cNvSpPr txBox="1">
            <a:spLocks noGrp="1"/>
          </p:cNvSpPr>
          <p:nvPr>
            <p:ph type="title"/>
          </p:nvPr>
        </p:nvSpPr>
        <p:spPr>
          <a:xfrm>
            <a:off x="3622431" y="240323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“Apparent” magnitude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546" name="Google Shape;546;p45"/>
          <p:cNvSpPr/>
          <p:nvPr/>
        </p:nvSpPr>
        <p:spPr>
          <a:xfrm>
            <a:off x="5257800" y="6581002"/>
            <a:ext cx="54102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/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http://makingmaps.net/2007/08/28/perceptual-scaling-of-map-symbols/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5"/>
          <p:cNvSpPr/>
          <p:nvPr/>
        </p:nvSpPr>
        <p:spPr>
          <a:xfrm>
            <a:off x="4308231" y="1611923"/>
            <a:ext cx="4343400" cy="4343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45"/>
          <p:cNvCxnSpPr/>
          <p:nvPr/>
        </p:nvCxnSpPr>
        <p:spPr>
          <a:xfrm rot="10800000" flipH="1">
            <a:off x="4308231" y="1688123"/>
            <a:ext cx="4267200" cy="426720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45"/>
          <p:cNvSpPr/>
          <p:nvPr/>
        </p:nvSpPr>
        <p:spPr>
          <a:xfrm>
            <a:off x="4305008" y="3311814"/>
            <a:ext cx="4287734" cy="26487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3696" y="89672"/>
                  <a:pt x="41670" y="64754"/>
                  <a:pt x="61670" y="44754"/>
                </a:cubicBezTo>
                <a:cubicBezTo>
                  <a:pt x="81670" y="24754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4319087" y="4471157"/>
            <a:ext cx="4298589" cy="14763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25454" y="71764"/>
                  <a:pt x="42727" y="44705"/>
                  <a:pt x="62727" y="24705"/>
                </a:cubicBezTo>
                <a:cubicBezTo>
                  <a:pt x="82727" y="4705"/>
                  <a:pt x="120000" y="0"/>
                  <a:pt x="120000" y="0"/>
                </a:cubicBezTo>
              </a:path>
            </a:pathLst>
          </a:cu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45"/>
          <p:cNvGrpSpPr/>
          <p:nvPr/>
        </p:nvGrpSpPr>
        <p:grpSpPr>
          <a:xfrm>
            <a:off x="8789377" y="1535723"/>
            <a:ext cx="2093390" cy="738664"/>
            <a:chOff x="5624146" y="1524000"/>
            <a:chExt cx="2093390" cy="738664"/>
          </a:xfrm>
        </p:grpSpPr>
        <p:sp>
          <p:nvSpPr>
            <p:cNvPr id="552" name="Google Shape;552;p45"/>
            <p:cNvSpPr/>
            <p:nvPr/>
          </p:nvSpPr>
          <p:spPr>
            <a:xfrm>
              <a:off x="6934200" y="1661160"/>
              <a:ext cx="4572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705600" y="2133600"/>
              <a:ext cx="91440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7086600" y="1889760"/>
              <a:ext cx="630936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751320" y="1889760"/>
              <a:ext cx="182880" cy="9144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5624146" y="1524000"/>
              <a:ext cx="890689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Length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 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correctly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45"/>
          <p:cNvGrpSpPr/>
          <p:nvPr/>
        </p:nvGrpSpPr>
        <p:grpSpPr>
          <a:xfrm>
            <a:off x="8851595" y="2602523"/>
            <a:ext cx="2086037" cy="1066800"/>
            <a:chOff x="5686363" y="2590800"/>
            <a:chExt cx="2086037" cy="1066800"/>
          </a:xfrm>
        </p:grpSpPr>
        <p:sp>
          <p:nvSpPr>
            <p:cNvPr id="558" name="Google Shape;558;p45"/>
            <p:cNvSpPr/>
            <p:nvPr/>
          </p:nvSpPr>
          <p:spPr>
            <a:xfrm>
              <a:off x="6781800" y="3352800"/>
              <a:ext cx="228600" cy="2286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6705600" y="27432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7239000" y="2590800"/>
              <a:ext cx="533400" cy="5334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7239000" y="3276600"/>
              <a:ext cx="381000" cy="381000"/>
            </a:xfrm>
            <a:prstGeom prst="rect">
              <a:avLst/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5"/>
            <p:cNvSpPr txBox="1"/>
            <p:nvPr/>
          </p:nvSpPr>
          <p:spPr>
            <a:xfrm>
              <a:off x="5686363" y="2819400"/>
              <a:ext cx="766255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Area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p45"/>
          <p:cNvGrpSpPr/>
          <p:nvPr/>
        </p:nvGrpSpPr>
        <p:grpSpPr>
          <a:xfrm>
            <a:off x="8751011" y="4126523"/>
            <a:ext cx="2262820" cy="1219200"/>
            <a:chOff x="5585780" y="4114800"/>
            <a:chExt cx="2262820" cy="1219200"/>
          </a:xfrm>
        </p:grpSpPr>
        <p:sp>
          <p:nvSpPr>
            <p:cNvPr id="564" name="Google Shape;564;p45"/>
            <p:cNvSpPr/>
            <p:nvPr/>
          </p:nvSpPr>
          <p:spPr>
            <a:xfrm flipH="1">
              <a:off x="6629400" y="4572000"/>
              <a:ext cx="457200" cy="4572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7239000" y="4724400"/>
              <a:ext cx="609600" cy="609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7086600" y="4114800"/>
              <a:ext cx="381000" cy="3810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 flipH="1">
              <a:off x="7620000" y="4267200"/>
              <a:ext cx="228600" cy="228600"/>
            </a:xfrm>
            <a:prstGeom prst="cube">
              <a:avLst>
                <a:gd name="adj" fmla="val 15206"/>
              </a:avLst>
            </a:prstGeom>
            <a:solidFill>
              <a:schemeClr val="dk2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5"/>
            <p:cNvSpPr txBox="1"/>
            <p:nvPr/>
          </p:nvSpPr>
          <p:spPr>
            <a:xfrm>
              <a:off x="5585780" y="4267200"/>
              <a:ext cx="967420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Volume</a:t>
              </a:r>
              <a:endParaRPr/>
            </a:p>
            <a:p>
              <a:pPr algn="ctr"/>
              <a:r>
                <a:rPr lang="en-U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way</a:t>
              </a: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under-</a:t>
              </a:r>
              <a:endParaRPr/>
            </a:p>
            <a:p>
              <a:pPr algn="ctr"/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estimate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5"/>
          <p:cNvSpPr txBox="1"/>
          <p:nvPr/>
        </p:nvSpPr>
        <p:spPr>
          <a:xfrm rot="-5400000">
            <a:off x="3479218" y="3445445"/>
            <a:ext cx="10528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5"/>
          <p:cNvSpPr txBox="1"/>
          <p:nvPr/>
        </p:nvSpPr>
        <p:spPr>
          <a:xfrm>
            <a:off x="5679831" y="5955324"/>
            <a:ext cx="15532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Perceived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5"/>
          <p:cNvSpPr txBox="1"/>
          <p:nvPr/>
        </p:nvSpPr>
        <p:spPr>
          <a:xfrm rot="-2700000">
            <a:off x="4967257" y="3489103"/>
            <a:ext cx="26354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correspondence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23332A-C084-AF26-3CB6-29CC2C6545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Attentive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8" name="Google Shape;578;p46"/>
          <p:cNvGraphicFramePr/>
          <p:nvPr>
            <p:extLst>
              <p:ext uri="{D42A27DB-BD31-4B8C-83A1-F6EECF244321}">
                <p14:modId xmlns:p14="http://schemas.microsoft.com/office/powerpoint/2010/main" val="2783548481"/>
              </p:ext>
            </p:extLst>
          </p:nvPr>
        </p:nvGraphicFramePr>
        <p:xfrm>
          <a:off x="3434862" y="1371740"/>
          <a:ext cx="8001000" cy="47294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/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similar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 </a:t>
                      </a:r>
                      <a:r>
                        <a:rPr lang="en-US" sz="1800" b="1" u="none" strike="noStrike" cap="none"/>
                        <a:t>different</a:t>
                      </a:r>
                      <a:r>
                        <a:rPr lang="en-US" sz="1800" b="0" u="none" strike="noStrike" cap="none"/>
                        <a:t>,</a:t>
                      </a:r>
                      <a:endParaRPr sz="1800" b="1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b="0" u="none" strike="noStrike" cap="none"/>
                        <a:t>forming families</a:t>
                      </a:r>
                      <a:endParaRPr sz="1200" b="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ordered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Perceived as</a:t>
                      </a:r>
                      <a:r>
                        <a:rPr lang="en-US" sz="1600" u="none" strike="noStrike" cap="none"/>
                        <a:t> </a:t>
                      </a:r>
                      <a:r>
                        <a:rPr lang="en-US" sz="1800" b="1" u="none" strike="noStrike" cap="none"/>
                        <a:t>proportional</a:t>
                      </a:r>
                      <a:endParaRPr sz="16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/>
                        <a:t>SIZE</a:t>
                      </a:r>
                      <a:endParaRPr sz="1600" b="1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?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VALUE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COLOR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?</a:t>
                      </a: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SHAPE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ORIENTATION</a:t>
                      </a:r>
                      <a:endParaRPr sz="1600" b="1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9" name="Google Shape;579;p46"/>
          <p:cNvSpPr/>
          <p:nvPr/>
        </p:nvSpPr>
        <p:spPr>
          <a:xfrm rot="900000">
            <a:off x="7013215" y="4714380"/>
            <a:ext cx="153619" cy="171906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7473462" y="4714380"/>
            <a:ext cx="198120" cy="19812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46"/>
          <p:cNvCxnSpPr/>
          <p:nvPr/>
        </p:nvCxnSpPr>
        <p:spPr>
          <a:xfrm rot="10800000" flipH="1">
            <a:off x="52636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2" name="Google Shape;582;p46"/>
          <p:cNvCxnSpPr/>
          <p:nvPr/>
        </p:nvCxnSpPr>
        <p:spPr>
          <a:xfrm rot="10800000" flipH="1">
            <a:off x="57208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3" name="Google Shape;583;p46"/>
          <p:cNvCxnSpPr/>
          <p:nvPr/>
        </p:nvCxnSpPr>
        <p:spPr>
          <a:xfrm rot="10800000" flipH="1">
            <a:off x="54922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4" name="Google Shape;584;p46"/>
          <p:cNvCxnSpPr/>
          <p:nvPr/>
        </p:nvCxnSpPr>
        <p:spPr>
          <a:xfrm rot="10800000" flipH="1">
            <a:off x="5949462" y="5476380"/>
            <a:ext cx="457200" cy="4572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5" name="Google Shape;585;p46"/>
          <p:cNvSpPr/>
          <p:nvPr/>
        </p:nvSpPr>
        <p:spPr>
          <a:xfrm>
            <a:off x="6860816" y="4942981"/>
            <a:ext cx="135329" cy="171907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7244862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7473463" y="5019181"/>
            <a:ext cx="302971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7854463" y="4942981"/>
            <a:ext cx="219455" cy="219455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/>
          <p:nvPr/>
        </p:nvSpPr>
        <p:spPr>
          <a:xfrm rot="-907372">
            <a:off x="7795642" y="4695783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55684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/>
          <p:nvPr/>
        </p:nvSpPr>
        <p:spPr>
          <a:xfrm>
            <a:off x="5873262" y="40285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6"/>
          <p:cNvSpPr/>
          <p:nvPr/>
        </p:nvSpPr>
        <p:spPr>
          <a:xfrm>
            <a:off x="5644662" y="41809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6101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6254262" y="3876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5263662" y="41047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7016262" y="3876180"/>
            <a:ext cx="152400" cy="152400"/>
          </a:xfrm>
          <a:prstGeom prst="ellipse">
            <a:avLst/>
          </a:prstGeom>
          <a:solidFill>
            <a:srgbClr val="E3968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7397262" y="3952380"/>
            <a:ext cx="152400" cy="152400"/>
          </a:xfrm>
          <a:prstGeom prst="ellipse">
            <a:avLst/>
          </a:prstGeom>
          <a:solidFill>
            <a:srgbClr val="2380C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71686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/>
          <p:nvPr/>
        </p:nvSpPr>
        <p:spPr>
          <a:xfrm>
            <a:off x="7625862" y="4180980"/>
            <a:ext cx="152400" cy="152400"/>
          </a:xfrm>
          <a:prstGeom prst="ellipse">
            <a:avLst/>
          </a:prstGeom>
          <a:solidFill>
            <a:srgbClr val="F5DBD7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7854462" y="3952380"/>
            <a:ext cx="152400" cy="152400"/>
          </a:xfrm>
          <a:prstGeom prst="ellipse">
            <a:avLst/>
          </a:prstGeom>
          <a:solidFill>
            <a:srgbClr val="6A8B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6863862" y="4180980"/>
            <a:ext cx="152400" cy="152400"/>
          </a:xfrm>
          <a:prstGeom prst="ellipse">
            <a:avLst/>
          </a:prstGeom>
          <a:solidFill>
            <a:srgbClr val="D2533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6"/>
          <p:cNvSpPr/>
          <p:nvPr/>
        </p:nvSpPr>
        <p:spPr>
          <a:xfrm>
            <a:off x="8616462" y="4257180"/>
            <a:ext cx="152400" cy="152400"/>
          </a:xfrm>
          <a:prstGeom prst="ellipse">
            <a:avLst/>
          </a:prstGeom>
          <a:solidFill>
            <a:srgbClr val="FF66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6"/>
          <p:cNvSpPr/>
          <p:nvPr/>
        </p:nvSpPr>
        <p:spPr>
          <a:xfrm>
            <a:off x="9073662" y="4257180"/>
            <a:ext cx="152400" cy="152400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6"/>
          <p:cNvSpPr/>
          <p:nvPr/>
        </p:nvSpPr>
        <p:spPr>
          <a:xfrm>
            <a:off x="8845062" y="4257180"/>
            <a:ext cx="152400" cy="152400"/>
          </a:xfrm>
          <a:prstGeom prst="ellipse">
            <a:avLst/>
          </a:prstGeom>
          <a:solidFill>
            <a:srgbClr val="FFFF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6"/>
          <p:cNvSpPr/>
          <p:nvPr/>
        </p:nvSpPr>
        <p:spPr>
          <a:xfrm>
            <a:off x="9302262" y="4257180"/>
            <a:ext cx="152400" cy="152400"/>
          </a:xfrm>
          <a:prstGeom prst="ellipse">
            <a:avLst/>
          </a:prstGeom>
          <a:solidFill>
            <a:srgbClr val="1E6DAE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6"/>
          <p:cNvSpPr/>
          <p:nvPr/>
        </p:nvSpPr>
        <p:spPr>
          <a:xfrm>
            <a:off x="9530862" y="4257180"/>
            <a:ext cx="152400" cy="152400"/>
          </a:xfrm>
          <a:prstGeom prst="ellipse">
            <a:avLst/>
          </a:prstGeom>
          <a:solidFill>
            <a:srgbClr val="7F80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6"/>
          <p:cNvSpPr/>
          <p:nvPr/>
        </p:nvSpPr>
        <p:spPr>
          <a:xfrm>
            <a:off x="8387862" y="4257180"/>
            <a:ext cx="152400" cy="1524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46"/>
          <p:cNvCxnSpPr/>
          <p:nvPr/>
        </p:nvCxnSpPr>
        <p:spPr>
          <a:xfrm>
            <a:off x="8387862" y="41428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9" name="Google Shape;609;p46"/>
          <p:cNvSpPr/>
          <p:nvPr/>
        </p:nvSpPr>
        <p:spPr>
          <a:xfrm>
            <a:off x="7168662" y="24771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7473462" y="2477148"/>
            <a:ext cx="304800" cy="3048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52636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5492262" y="25533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5797062" y="2705748"/>
            <a:ext cx="143256" cy="143256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61018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6101862" y="26295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6940062" y="2629548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6"/>
          <p:cNvSpPr/>
          <p:nvPr/>
        </p:nvSpPr>
        <p:spPr>
          <a:xfrm>
            <a:off x="6940062" y="2324748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6"/>
          <p:cNvSpPr/>
          <p:nvPr/>
        </p:nvSpPr>
        <p:spPr>
          <a:xfrm>
            <a:off x="7805696" y="2275980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5416063" y="47143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5876310" y="4714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6"/>
          <p:cNvSpPr/>
          <p:nvPr/>
        </p:nvSpPr>
        <p:spPr>
          <a:xfrm>
            <a:off x="5263663" y="49429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6"/>
          <p:cNvSpPr/>
          <p:nvPr/>
        </p:nvSpPr>
        <p:spPr>
          <a:xfrm>
            <a:off x="5647710" y="49429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6"/>
          <p:cNvSpPr/>
          <p:nvPr/>
        </p:nvSpPr>
        <p:spPr>
          <a:xfrm>
            <a:off x="5949463" y="5019181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6"/>
          <p:cNvSpPr/>
          <p:nvPr/>
        </p:nvSpPr>
        <p:spPr>
          <a:xfrm>
            <a:off x="6257310" y="50191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6181111" y="4789362"/>
            <a:ext cx="153619" cy="153619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8540262" y="2493911"/>
            <a:ext cx="134112" cy="134112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6"/>
          <p:cNvSpPr/>
          <p:nvPr/>
        </p:nvSpPr>
        <p:spPr>
          <a:xfrm>
            <a:off x="9149863" y="2362849"/>
            <a:ext cx="396239" cy="396239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6"/>
          <p:cNvSpPr/>
          <p:nvPr/>
        </p:nvSpPr>
        <p:spPr>
          <a:xfrm>
            <a:off x="8773436" y="2422283"/>
            <a:ext cx="277367" cy="27736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6"/>
          <p:cNvSpPr/>
          <p:nvPr/>
        </p:nvSpPr>
        <p:spPr>
          <a:xfrm>
            <a:off x="9988062" y="2675268"/>
            <a:ext cx="1295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6"/>
          <p:cNvSpPr/>
          <p:nvPr/>
        </p:nvSpPr>
        <p:spPr>
          <a:xfrm>
            <a:off x="9988062" y="2484768"/>
            <a:ext cx="914400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/>
          <p:nvPr/>
        </p:nvSpPr>
        <p:spPr>
          <a:xfrm>
            <a:off x="9988062" y="2294268"/>
            <a:ext cx="576072" cy="134112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/>
          <p:nvPr/>
        </p:nvSpPr>
        <p:spPr>
          <a:xfrm>
            <a:off x="8616462" y="33427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6"/>
          <p:cNvSpPr/>
          <p:nvPr/>
        </p:nvSpPr>
        <p:spPr>
          <a:xfrm>
            <a:off x="9073662" y="3342780"/>
            <a:ext cx="152400" cy="152400"/>
          </a:xfrm>
          <a:prstGeom prst="ellipse">
            <a:avLst/>
          </a:prstGeom>
          <a:solidFill>
            <a:srgbClr val="BFBFB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6"/>
          <p:cNvSpPr/>
          <p:nvPr/>
        </p:nvSpPr>
        <p:spPr>
          <a:xfrm>
            <a:off x="8845062" y="33427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6"/>
          <p:cNvSpPr/>
          <p:nvPr/>
        </p:nvSpPr>
        <p:spPr>
          <a:xfrm>
            <a:off x="9302262" y="33427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6"/>
          <p:cNvSpPr/>
          <p:nvPr/>
        </p:nvSpPr>
        <p:spPr>
          <a:xfrm>
            <a:off x="9530862" y="33427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8387862" y="33427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>
            <a:off x="8387862" y="3228480"/>
            <a:ext cx="1295400" cy="0"/>
          </a:xfrm>
          <a:prstGeom prst="straightConnector1">
            <a:avLst/>
          </a:prstGeom>
          <a:noFill/>
          <a:ln w="57150" cap="rnd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9" name="Google Shape;639;p46"/>
          <p:cNvSpPr/>
          <p:nvPr/>
        </p:nvSpPr>
        <p:spPr>
          <a:xfrm rot="10800000" flipH="1">
            <a:off x="7702062" y="3495180"/>
            <a:ext cx="152400" cy="152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6"/>
          <p:cNvSpPr/>
          <p:nvPr/>
        </p:nvSpPr>
        <p:spPr>
          <a:xfrm rot="10800000" flipH="1">
            <a:off x="73210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6"/>
          <p:cNvSpPr/>
          <p:nvPr/>
        </p:nvSpPr>
        <p:spPr>
          <a:xfrm rot="10800000" flipH="1">
            <a:off x="75496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6"/>
          <p:cNvSpPr/>
          <p:nvPr/>
        </p:nvSpPr>
        <p:spPr>
          <a:xfrm rot="10800000" flipH="1">
            <a:off x="7092462" y="3190380"/>
            <a:ext cx="152400" cy="152400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6"/>
          <p:cNvSpPr/>
          <p:nvPr/>
        </p:nvSpPr>
        <p:spPr>
          <a:xfrm rot="10800000" flipH="1">
            <a:off x="6863862" y="3418980"/>
            <a:ext cx="152400" cy="152400"/>
          </a:xfrm>
          <a:prstGeom prst="ellipse">
            <a:avLst/>
          </a:prstGeom>
          <a:solidFill>
            <a:srgbClr val="D9D9D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6"/>
          <p:cNvSpPr/>
          <p:nvPr/>
        </p:nvSpPr>
        <p:spPr>
          <a:xfrm rot="10800000" flipH="1">
            <a:off x="7854462" y="3190380"/>
            <a:ext cx="152400" cy="152400"/>
          </a:xfrm>
          <a:prstGeom prst="ellipse">
            <a:avLst/>
          </a:prstGeom>
          <a:solidFill>
            <a:srgbClr val="7F7F7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 rot="10800000" flipH="1">
            <a:off x="5263662" y="3418980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 rot="10800000" flipH="1">
            <a:off x="5492262" y="31141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6"/>
          <p:cNvSpPr/>
          <p:nvPr/>
        </p:nvSpPr>
        <p:spPr>
          <a:xfrm rot="10800000" flipH="1">
            <a:off x="6025662" y="31903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6"/>
          <p:cNvSpPr/>
          <p:nvPr/>
        </p:nvSpPr>
        <p:spPr>
          <a:xfrm rot="10800000" flipH="1">
            <a:off x="5720862" y="3418979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6"/>
          <p:cNvSpPr/>
          <p:nvPr/>
        </p:nvSpPr>
        <p:spPr>
          <a:xfrm rot="10800000" flipH="1">
            <a:off x="6101862" y="3495179"/>
            <a:ext cx="152400" cy="152400"/>
          </a:xfrm>
          <a:prstGeom prst="ellipse">
            <a:avLst/>
          </a:prstGeom>
          <a:solidFill>
            <a:srgbClr val="A5A5A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6"/>
          <p:cNvSpPr/>
          <p:nvPr/>
        </p:nvSpPr>
        <p:spPr>
          <a:xfrm rot="10800000" flipH="1">
            <a:off x="6330463" y="3266580"/>
            <a:ext cx="152400" cy="152400"/>
          </a:xfrm>
          <a:prstGeom prst="ellipse">
            <a:avLst/>
          </a:prstGeom>
          <a:solidFill>
            <a:srgbClr val="D8D8D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3511062" y="3723780"/>
            <a:ext cx="6324600" cy="838200"/>
          </a:xfrm>
          <a:prstGeom prst="rect">
            <a:avLst/>
          </a:prstGeom>
          <a:noFill/>
          <a:ln w="57150" cap="flat" cmpd="sng">
            <a:solidFill>
              <a:srgbClr val="D2533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95530C-F1C6-129F-387B-1D6A44E8BDE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Mapping to visual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5556" b="5555"/>
          <a:stretch/>
        </p:blipFill>
        <p:spPr>
          <a:xfrm>
            <a:off x="3709481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923AAF-A481-123C-094B-FE80FAE066F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101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957426"/>
            <a:ext cx="9144000" cy="476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8"/>
          <p:cNvPicPr preferRelativeResize="0"/>
          <p:nvPr/>
        </p:nvPicPr>
        <p:blipFill rotWithShape="1">
          <a:blip r:embed="rId4">
            <a:alphaModFix/>
          </a:blip>
          <a:srcRect t="34962" b="44573"/>
          <a:stretch/>
        </p:blipFill>
        <p:spPr>
          <a:xfrm>
            <a:off x="2895600" y="2624683"/>
            <a:ext cx="9144000" cy="97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8"/>
          <p:cNvPicPr preferRelativeResize="0"/>
          <p:nvPr/>
        </p:nvPicPr>
        <p:blipFill rotWithShape="1">
          <a:blip r:embed="rId4">
            <a:alphaModFix/>
          </a:blip>
          <a:srcRect t="56026" b="-1"/>
          <a:stretch/>
        </p:blipFill>
        <p:spPr>
          <a:xfrm>
            <a:off x="2895600" y="3585296"/>
            <a:ext cx="9144000" cy="2096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8"/>
          <p:cNvGrpSpPr/>
          <p:nvPr/>
        </p:nvGrpSpPr>
        <p:grpSpPr>
          <a:xfrm>
            <a:off x="2971800" y="2024227"/>
            <a:ext cx="2066720" cy="2666999"/>
            <a:chOff x="76200" y="2590800"/>
            <a:chExt cx="2066720" cy="2666999"/>
          </a:xfrm>
        </p:grpSpPr>
        <p:pic>
          <p:nvPicPr>
            <p:cNvPr id="667" name="Google Shape;667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200" y="3581398"/>
              <a:ext cx="2066720" cy="1676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8" name="Google Shape;668;p48"/>
            <p:cNvSpPr/>
            <p:nvPr/>
          </p:nvSpPr>
          <p:spPr>
            <a:xfrm>
              <a:off x="8382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9" name="Google Shape;669;p48"/>
          <p:cNvGrpSpPr/>
          <p:nvPr/>
        </p:nvGrpSpPr>
        <p:grpSpPr>
          <a:xfrm>
            <a:off x="4880394" y="2024227"/>
            <a:ext cx="1215606" cy="2673095"/>
            <a:chOff x="1984794" y="2590800"/>
            <a:chExt cx="1215606" cy="2673095"/>
          </a:xfrm>
        </p:grpSpPr>
        <p:pic>
          <p:nvPicPr>
            <p:cNvPr id="670" name="Google Shape;670;p48"/>
            <p:cNvPicPr preferRelativeResize="0"/>
            <p:nvPr/>
          </p:nvPicPr>
          <p:blipFill rotWithShape="1">
            <a:blip r:embed="rId6">
              <a:alphaModFix/>
            </a:blip>
            <a:srcRect r="6972"/>
            <a:stretch/>
          </p:blipFill>
          <p:spPr>
            <a:xfrm>
              <a:off x="1984794" y="3581399"/>
              <a:ext cx="1215606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1" name="Google Shape;671;p48"/>
            <p:cNvSpPr/>
            <p:nvPr/>
          </p:nvSpPr>
          <p:spPr>
            <a:xfrm>
              <a:off x="2286000" y="2590800"/>
              <a:ext cx="609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48"/>
          <p:cNvGrpSpPr/>
          <p:nvPr/>
        </p:nvGrpSpPr>
        <p:grpSpPr>
          <a:xfrm>
            <a:off x="5334001" y="2024227"/>
            <a:ext cx="1798117" cy="2681223"/>
            <a:chOff x="2438400" y="2590800"/>
            <a:chExt cx="1798117" cy="2681223"/>
          </a:xfrm>
        </p:grpSpPr>
        <p:pic>
          <p:nvPicPr>
            <p:cNvPr id="673" name="Google Shape;673;p48"/>
            <p:cNvPicPr preferRelativeResize="0"/>
            <p:nvPr/>
          </p:nvPicPr>
          <p:blipFill rotWithShape="1">
            <a:blip r:embed="rId7">
              <a:alphaModFix/>
            </a:blip>
            <a:srcRect l="16417" r="12335"/>
            <a:stretch/>
          </p:blipFill>
          <p:spPr>
            <a:xfrm>
              <a:off x="2438400" y="3589527"/>
              <a:ext cx="179811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4" name="Google Shape;674;p48"/>
            <p:cNvSpPr/>
            <p:nvPr/>
          </p:nvSpPr>
          <p:spPr>
            <a:xfrm>
              <a:off x="3124200" y="2590800"/>
              <a:ext cx="2286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6096001" y="2024227"/>
            <a:ext cx="1806191" cy="2673095"/>
            <a:chOff x="3200400" y="2590800"/>
            <a:chExt cx="1806191" cy="2673095"/>
          </a:xfrm>
        </p:grpSpPr>
        <p:pic>
          <p:nvPicPr>
            <p:cNvPr id="676" name="Google Shape;676;p48"/>
            <p:cNvPicPr preferRelativeResize="0"/>
            <p:nvPr/>
          </p:nvPicPr>
          <p:blipFill rotWithShape="1">
            <a:blip r:embed="rId8">
              <a:alphaModFix/>
            </a:blip>
            <a:srcRect l="10534" t="33157" r="55960" b="23094"/>
            <a:stretch/>
          </p:blipFill>
          <p:spPr>
            <a:xfrm>
              <a:off x="3200400" y="3581399"/>
              <a:ext cx="1806191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77" name="Google Shape;677;p48"/>
            <p:cNvSpPr/>
            <p:nvPr/>
          </p:nvSpPr>
          <p:spPr>
            <a:xfrm>
              <a:off x="3962400" y="2590800"/>
              <a:ext cx="3048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6781800" y="2024227"/>
            <a:ext cx="2362200" cy="2539331"/>
            <a:chOff x="3886200" y="2590800"/>
            <a:chExt cx="2362200" cy="2539331"/>
          </a:xfrm>
        </p:grpSpPr>
        <p:pic>
          <p:nvPicPr>
            <p:cNvPr id="679" name="Google Shape;67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86200" y="3505200"/>
              <a:ext cx="2362200" cy="16249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48"/>
            <p:cNvSpPr/>
            <p:nvPr/>
          </p:nvSpPr>
          <p:spPr>
            <a:xfrm>
              <a:off x="4724400" y="2590800"/>
              <a:ext cx="7620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1" name="Google Shape;681;p48"/>
          <p:cNvGrpSpPr/>
          <p:nvPr/>
        </p:nvGrpSpPr>
        <p:grpSpPr>
          <a:xfrm>
            <a:off x="7924800" y="2024227"/>
            <a:ext cx="2057400" cy="2558985"/>
            <a:chOff x="5029200" y="2590800"/>
            <a:chExt cx="2057400" cy="2558985"/>
          </a:xfrm>
        </p:grpSpPr>
        <p:pic>
          <p:nvPicPr>
            <p:cNvPr id="682" name="Google Shape;682;p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029200" y="3200400"/>
              <a:ext cx="2057400" cy="19493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3" name="Google Shape;683;p48"/>
            <p:cNvSpPr/>
            <p:nvPr/>
          </p:nvSpPr>
          <p:spPr>
            <a:xfrm>
              <a:off x="5562600" y="2590800"/>
              <a:ext cx="914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4" name="Google Shape;684;p48"/>
          <p:cNvGrpSpPr/>
          <p:nvPr/>
        </p:nvGrpSpPr>
        <p:grpSpPr>
          <a:xfrm>
            <a:off x="9840364" y="2024227"/>
            <a:ext cx="1665837" cy="2673095"/>
            <a:chOff x="6944763" y="2590800"/>
            <a:chExt cx="1665837" cy="2673095"/>
          </a:xfrm>
        </p:grpSpPr>
        <p:pic>
          <p:nvPicPr>
            <p:cNvPr id="685" name="Google Shape;685;p4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944763" y="3581399"/>
              <a:ext cx="1665837" cy="1682496"/>
            </a:xfrm>
            <a:prstGeom prst="rect">
              <a:avLst/>
            </a:prstGeom>
            <a:noFill/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2745"/>
                </a:srgbClr>
              </a:outerShdw>
            </a:effectLst>
          </p:spPr>
        </p:pic>
        <p:sp>
          <p:nvSpPr>
            <p:cNvPr id="686" name="Google Shape;686;p48"/>
            <p:cNvSpPr/>
            <p:nvPr/>
          </p:nvSpPr>
          <p:spPr>
            <a:xfrm>
              <a:off x="7086600" y="2590800"/>
              <a:ext cx="1295400" cy="228600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00">
                  <a:alpha val="784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Google Shape;687;p4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1" y="3395826"/>
            <a:ext cx="270894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8"/>
          <p:cNvSpPr txBox="1"/>
          <p:nvPr/>
        </p:nvSpPr>
        <p:spPr>
          <a:xfrm>
            <a:off x="9601200" y="5681827"/>
            <a:ext cx="20235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 diagram courtesy ASU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B1988-43A4-4B77-2A65-6593A8504B2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Kinds of light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DEFF-B0C7-659A-8CC4-EB25202E13A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"/>
          <p:cNvSpPr txBox="1">
            <a:spLocks noGrp="1"/>
          </p:cNvSpPr>
          <p:nvPr>
            <p:ph type="title"/>
          </p:nvPr>
        </p:nvSpPr>
        <p:spPr>
          <a:xfrm>
            <a:off x="3709481" y="1332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3 kinds of color sensors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00" name="Google Shape;700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741" r="-4741"/>
          <a:stretch/>
        </p:blipFill>
        <p:spPr>
          <a:xfrm>
            <a:off x="3200401" y="942407"/>
            <a:ext cx="9296400" cy="55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790" t="5541" r="1131" b="6845"/>
          <a:stretch/>
        </p:blipFill>
        <p:spPr>
          <a:xfrm>
            <a:off x="3552092" y="986028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05F76-64CB-CE56-8CE4-21DD79766A9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perception?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0"/>
          <p:cNvSpPr txBox="1">
            <a:spLocks noGrp="1"/>
          </p:cNvSpPr>
          <p:nvPr>
            <p:ph type="title"/>
          </p:nvPr>
        </p:nvSpPr>
        <p:spPr>
          <a:xfrm>
            <a:off x="3709481" y="13323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3 kinds of color sensors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00" name="Google Shape;700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4741" r="-4741"/>
          <a:stretch/>
        </p:blipFill>
        <p:spPr>
          <a:xfrm>
            <a:off x="3200401" y="942407"/>
            <a:ext cx="9296400" cy="550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680FA-591B-D30C-F552-82AAD74B216E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we see color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F724B1-1691-CC43-0C62-CD840BF7637E}"/>
              </a:ext>
            </a:extLst>
          </p:cNvPr>
          <p:cNvSpPr/>
          <p:nvPr/>
        </p:nvSpPr>
        <p:spPr>
          <a:xfrm>
            <a:off x="1899138" y="6115163"/>
            <a:ext cx="4478216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do you notice here?</a:t>
            </a:r>
          </a:p>
        </p:txBody>
      </p:sp>
    </p:spTree>
    <p:extLst>
      <p:ext uri="{BB962C8B-B14F-4D97-AF65-F5344CB8AC3E}">
        <p14:creationId xmlns:p14="http://schemas.microsoft.com/office/powerpoint/2010/main" val="2389500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281" y="1474147"/>
            <a:ext cx="4876800" cy="390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2"/>
          <p:cNvPicPr preferRelativeResize="0"/>
          <p:nvPr/>
        </p:nvPicPr>
        <p:blipFill rotWithShape="1">
          <a:blip r:embed="rId4">
            <a:alphaModFix/>
          </a:blip>
          <a:srcRect t="1751"/>
          <a:stretch/>
        </p:blipFill>
        <p:spPr>
          <a:xfrm>
            <a:off x="3633281" y="1232954"/>
            <a:ext cx="3352800" cy="4392095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847B8-9F7E-188B-8BB7-70209991E3A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3"/>
          <p:cNvSpPr txBox="1">
            <a:spLocks noGrp="1"/>
          </p:cNvSpPr>
          <p:nvPr>
            <p:ph type="title"/>
          </p:nvPr>
        </p:nvSpPr>
        <p:spPr>
          <a:xfrm>
            <a:off x="3493477" y="23862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1: color is perceived in context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3569677" y="1686420"/>
            <a:ext cx="4038600" cy="4038600"/>
          </a:xfrm>
          <a:prstGeom prst="rect">
            <a:avLst/>
          </a:prstGeom>
          <a:solidFill>
            <a:srgbClr val="95AAB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3"/>
          <p:cNvSpPr/>
          <p:nvPr/>
        </p:nvSpPr>
        <p:spPr>
          <a:xfrm>
            <a:off x="7608277" y="1686420"/>
            <a:ext cx="4038600" cy="4038600"/>
          </a:xfrm>
          <a:prstGeom prst="rect">
            <a:avLst/>
          </a:prstGeom>
          <a:solidFill>
            <a:srgbClr val="CDDC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3"/>
          <p:cNvSpPr/>
          <p:nvPr/>
        </p:nvSpPr>
        <p:spPr>
          <a:xfrm>
            <a:off x="91703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5131777" y="3248520"/>
            <a:ext cx="914400" cy="914400"/>
          </a:xfrm>
          <a:prstGeom prst="rect">
            <a:avLst/>
          </a:prstGeom>
          <a:solidFill>
            <a:srgbClr val="BACE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3"/>
          <p:cNvSpPr txBox="1"/>
          <p:nvPr/>
        </p:nvSpPr>
        <p:spPr>
          <a:xfrm>
            <a:off x="4958680" y="6029821"/>
            <a:ext cx="5299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Which small square is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darker green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Arial"/>
                <a:cs typeface="Arial"/>
                <a:sym typeface="Arial"/>
              </a:rPr>
              <a:t>?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0489F-62AD-F22A-FFE8-3F823F620495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4"/>
          <p:cNvPicPr preferRelativeResize="0"/>
          <p:nvPr/>
        </p:nvPicPr>
        <p:blipFill rotWithShape="1">
          <a:blip r:embed="rId3">
            <a:alphaModFix/>
          </a:blip>
          <a:srcRect l="1055" t="4870" r="1419" b="2684"/>
          <a:stretch/>
        </p:blipFill>
        <p:spPr>
          <a:xfrm>
            <a:off x="3156420" y="1957145"/>
            <a:ext cx="8905864" cy="33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4"/>
          <p:cNvSpPr txBox="1">
            <a:spLocks noGrp="1"/>
          </p:cNvSpPr>
          <p:nvPr>
            <p:ph type="title"/>
          </p:nvPr>
        </p:nvSpPr>
        <p:spPr>
          <a:xfrm>
            <a:off x="3505200" y="404446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2: difference is relative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2" name="Google Shape;732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1776046"/>
            <a:ext cx="9144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5C6-A34C-E16E-18BE-EC974F84F032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title"/>
          </p:nvPr>
        </p:nvSpPr>
        <p:spPr>
          <a:xfrm>
            <a:off x="3516407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2a: so are brightness and contrast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pic>
        <p:nvPicPr>
          <p:cNvPr id="738" name="Google Shape;738;p55"/>
          <p:cNvPicPr preferRelativeResize="0"/>
          <p:nvPr/>
        </p:nvPicPr>
        <p:blipFill rotWithShape="1">
          <a:blip r:embed="rId3"/>
          <a:srcRect t="14282" r="1535"/>
          <a:stretch/>
        </p:blipFill>
        <p:spPr>
          <a:xfrm>
            <a:off x="2895601" y="1219200"/>
            <a:ext cx="9166413" cy="496041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5"/>
          <p:cNvSpPr/>
          <p:nvPr/>
        </p:nvSpPr>
        <p:spPr>
          <a:xfrm>
            <a:off x="48006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5"/>
          <p:cNvSpPr/>
          <p:nvPr/>
        </p:nvSpPr>
        <p:spPr>
          <a:xfrm>
            <a:off x="64770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/>
          <p:nvPr/>
        </p:nvSpPr>
        <p:spPr>
          <a:xfrm>
            <a:off x="83058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5"/>
          <p:cNvSpPr/>
          <p:nvPr/>
        </p:nvSpPr>
        <p:spPr>
          <a:xfrm>
            <a:off x="10058400" y="3284014"/>
            <a:ext cx="381000" cy="914400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5"/>
          <p:cNvSpPr/>
          <p:nvPr/>
        </p:nvSpPr>
        <p:spPr>
          <a:xfrm>
            <a:off x="2895600" y="3626913"/>
            <a:ext cx="9166413" cy="241701"/>
          </a:xfrm>
          <a:prstGeom prst="rect">
            <a:avLst/>
          </a:prstGeom>
          <a:solidFill>
            <a:srgbClr val="6D6D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BF06D-A705-C896-50F8-F0CC1352EBA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6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4038594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6"/>
          <p:cNvPicPr preferRelativeResize="0"/>
          <p:nvPr/>
        </p:nvPicPr>
        <p:blipFill rotWithShape="1">
          <a:blip r:embed="rId3">
            <a:alphaModFix/>
          </a:blip>
          <a:srcRect l="50138" r="-137"/>
          <a:stretch/>
        </p:blipFill>
        <p:spPr>
          <a:xfrm>
            <a:off x="4126985" y="609601"/>
            <a:ext cx="6858000" cy="59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6"/>
          <p:cNvSpPr txBox="1">
            <a:spLocks noGrp="1"/>
          </p:cNvSpPr>
          <p:nvPr>
            <p:ph type="title"/>
          </p:nvPr>
        </p:nvSpPr>
        <p:spPr>
          <a:xfrm>
            <a:off x="3505193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/>
                <a:sym typeface="Arial"/>
              </a:rPr>
              <a:t>Caveat 3: mental models &gt; perception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E5953-2B00-4290-8928-E65CDF7EF6D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1219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Using a poor color scheme can also cause issues with your visualization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palettes</a:t>
            </a:r>
          </a:p>
        </p:txBody>
      </p:sp>
    </p:spTree>
    <p:extLst>
      <p:ext uri="{BB962C8B-B14F-4D97-AF65-F5344CB8AC3E}">
        <p14:creationId xmlns:p14="http://schemas.microsoft.com/office/powerpoint/2010/main" val="2057936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8"/>
          <p:cNvSpPr txBox="1">
            <a:spLocks noGrp="1"/>
          </p:cNvSpPr>
          <p:nvPr>
            <p:ph type="body" idx="1"/>
          </p:nvPr>
        </p:nvSpPr>
        <p:spPr>
          <a:xfrm>
            <a:off x="3610707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color dominates</a:t>
            </a:r>
            <a:endParaRPr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11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-539" t="13627" r="66391" b="58329"/>
          <a:stretch/>
        </p:blipFill>
        <p:spPr>
          <a:xfrm>
            <a:off x="3821723" y="1369964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A06F-5E37-0DDB-666D-C38C182B806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Color Problems</a:t>
            </a:r>
          </a:p>
        </p:txBody>
      </p:sp>
      <p:sp>
        <p:nvSpPr>
          <p:cNvPr id="9" name="Google Shape;869;p119">
            <a:extLst>
              <a:ext uri="{FF2B5EF4-FFF2-40B4-BE49-F238E27FC236}">
                <a16:creationId xmlns:a16="http://schemas.microsoft.com/office/drawing/2014/main" id="{415EA4D4-9750-2616-9E25-93ADB562FD46}"/>
              </a:ext>
            </a:extLst>
          </p:cNvPr>
          <p:cNvSpPr txBox="1">
            <a:spLocks/>
          </p:cNvSpPr>
          <p:nvPr/>
        </p:nvSpPr>
        <p:spPr>
          <a:xfrm>
            <a:off x="7753643" y="730202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distinguish</a:t>
            </a:r>
            <a:endParaRPr lang="en-US" b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870;p119">
            <a:extLst>
              <a:ext uri="{FF2B5EF4-FFF2-40B4-BE49-F238E27FC236}">
                <a16:creationId xmlns:a16="http://schemas.microsoft.com/office/drawing/2014/main" id="{14A2EC9D-90A8-4524-C0B7-474B82D00FF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2549" t="14746" r="33302" b="57211"/>
          <a:stretch/>
        </p:blipFill>
        <p:spPr>
          <a:xfrm>
            <a:off x="7753643" y="1720803"/>
            <a:ext cx="3932238" cy="28210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78;p120">
            <a:extLst>
              <a:ext uri="{FF2B5EF4-FFF2-40B4-BE49-F238E27FC236}">
                <a16:creationId xmlns:a16="http://schemas.microsoft.com/office/drawing/2014/main" id="{F61138A2-08FB-8DF1-842D-393884444CCB}"/>
              </a:ext>
            </a:extLst>
          </p:cNvPr>
          <p:cNvSpPr txBox="1">
            <a:spLocks/>
          </p:cNvSpPr>
          <p:nvPr/>
        </p:nvSpPr>
        <p:spPr>
          <a:xfrm>
            <a:off x="5787524" y="2754923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Murky</a:t>
            </a:r>
          </a:p>
        </p:txBody>
      </p:sp>
      <p:pic>
        <p:nvPicPr>
          <p:cNvPr id="12" name="Google Shape;879;p120">
            <a:extLst>
              <a:ext uri="{FF2B5EF4-FFF2-40B4-BE49-F238E27FC236}">
                <a16:creationId xmlns:a16="http://schemas.microsoft.com/office/drawing/2014/main" id="{7727C180-4FD7-5893-3A45-296B13FA354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67521" t="13514" r="-1668" b="58442"/>
          <a:stretch/>
        </p:blipFill>
        <p:spPr>
          <a:xfrm>
            <a:off x="5787524" y="3745524"/>
            <a:ext cx="3932238" cy="282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p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706" r="3706"/>
          <a:stretch/>
        </p:blipFill>
        <p:spPr>
          <a:xfrm>
            <a:off x="3587261" y="1227875"/>
            <a:ext cx="4038600" cy="4718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21"/>
          <p:cNvSpPr txBox="1">
            <a:spLocks noGrp="1"/>
          </p:cNvSpPr>
          <p:nvPr>
            <p:ph type="body" idx="2"/>
          </p:nvPr>
        </p:nvSpPr>
        <p:spPr>
          <a:xfrm>
            <a:off x="7778261" y="1227875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every 8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has just 2 types of color receptors (rather than 3)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9" name="Google Shape;889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261" y="926123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971DA-39AE-063A-68DF-1BBC7277FD8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32171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Fun fact: “colorblindness”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>
            <a:spLocks noGrp="1"/>
          </p:cNvSpPr>
          <p:nvPr>
            <p:ph type="body" idx="1"/>
          </p:nvPr>
        </p:nvSpPr>
        <p:spPr>
          <a:xfrm>
            <a:off x="3511971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Need color scheme that converts well to grey scale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914" name="Google Shape;914;p124"/>
          <p:cNvPicPr preferRelativeResize="0"/>
          <p:nvPr/>
        </p:nvPicPr>
        <p:blipFill rotWithShape="1">
          <a:blip r:embed="rId3">
            <a:alphaModFix/>
          </a:blip>
          <a:srcRect b="52569"/>
          <a:stretch/>
        </p:blipFill>
        <p:spPr>
          <a:xfrm>
            <a:off x="3511971" y="2271520"/>
            <a:ext cx="8169165" cy="37100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C30DC7-FC71-B10D-9FA1-7EE6F2AC324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happens when you print?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0152" t="742" r="10791" b="1382"/>
          <a:stretch/>
        </p:blipFill>
        <p:spPr>
          <a:xfrm>
            <a:off x="3686035" y="955431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1" name="Google Shape;121;p17"/>
          <p:cNvSpPr txBox="1"/>
          <p:nvPr/>
        </p:nvSpPr>
        <p:spPr>
          <a:xfrm>
            <a:off x="5904338" y="4155831"/>
            <a:ext cx="3770884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(sometimes imperfect) </a:t>
            </a:r>
            <a:endParaRPr dirty="0"/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by which we </a:t>
            </a:r>
            <a:endParaRPr dirty="0"/>
          </a:p>
          <a:p>
            <a:pPr algn="ctr"/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en-US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interpret</a:t>
            </a:r>
            <a:endParaRPr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visual signals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3F2D5B-5E26-9DB3-A274-946A8239BD91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 (def.)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7"/>
          <p:cNvSpPr txBox="1">
            <a:spLocks noGrp="1"/>
          </p:cNvSpPr>
          <p:nvPr>
            <p:ph type="body" idx="1"/>
          </p:nvPr>
        </p:nvSpPr>
        <p:spPr>
          <a:xfrm>
            <a:off x="3404681" y="984738"/>
            <a:ext cx="8229600" cy="51112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u="sng" dirty="0"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colorbrewer.org</a:t>
            </a:r>
            <a:r>
              <a:rPr lang="en-US" sz="2400" dirty="0">
                <a:ea typeface="Arial"/>
                <a:cs typeface="Arial"/>
                <a:sym typeface="Arial"/>
              </a:rPr>
              <a:t> provides a whole bunch of palettes that can help us avoid these issues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This makes life a lot easier for us!</a:t>
            </a:r>
            <a:endParaRPr sz="2400" dirty="0">
              <a:ea typeface="Arial"/>
              <a:cs typeface="Arial"/>
              <a:sym typeface="Arial"/>
            </a:endParaRPr>
          </a:p>
        </p:txBody>
      </p:sp>
      <p:pic>
        <p:nvPicPr>
          <p:cNvPr id="852" name="Google Shape;852;p117"/>
          <p:cNvPicPr preferRelativeResize="0"/>
          <p:nvPr/>
        </p:nvPicPr>
        <p:blipFill rotWithShape="1">
          <a:blip r:embed="rId4">
            <a:alphaModFix/>
          </a:blip>
          <a:srcRect r="66721"/>
          <a:stretch/>
        </p:blipFill>
        <p:spPr>
          <a:xfrm>
            <a:off x="3099882" y="2819400"/>
            <a:ext cx="284242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17"/>
          <p:cNvPicPr preferRelativeResize="0"/>
          <p:nvPr/>
        </p:nvPicPr>
        <p:blipFill rotWithShape="1">
          <a:blip r:embed="rId4">
            <a:alphaModFix/>
          </a:blip>
          <a:srcRect l="32714" r="33376"/>
          <a:stretch/>
        </p:blipFill>
        <p:spPr>
          <a:xfrm>
            <a:off x="6071682" y="2819400"/>
            <a:ext cx="2896343" cy="323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7"/>
          <p:cNvPicPr preferRelativeResize="0"/>
          <p:nvPr/>
        </p:nvPicPr>
        <p:blipFill rotWithShape="1">
          <a:blip r:embed="rId4">
            <a:alphaModFix/>
          </a:blip>
          <a:srcRect l="67654"/>
          <a:stretch/>
        </p:blipFill>
        <p:spPr>
          <a:xfrm>
            <a:off x="9176327" y="2857244"/>
            <a:ext cx="2762754" cy="32387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40BA-C8B9-770F-6226-3030FD4E49F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Colorbrewer</a:t>
            </a:r>
            <a:r>
              <a:rPr lang="en-US" dirty="0"/>
              <a:t> palettes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5DD561-30EA-E6E8-CEB2-87B8DEB50B87}"/>
              </a:ext>
            </a:extLst>
          </p:cNvPr>
          <p:cNvSpPr/>
          <p:nvPr/>
        </p:nvSpPr>
        <p:spPr>
          <a:xfrm>
            <a:off x="4213573" y="6096000"/>
            <a:ext cx="6611816" cy="74283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should we use each type of color palette?</a:t>
            </a:r>
          </a:p>
        </p:txBody>
      </p:sp>
    </p:spTree>
    <p:extLst>
      <p:ext uri="{BB962C8B-B14F-4D97-AF65-F5344CB8AC3E}">
        <p14:creationId xmlns:p14="http://schemas.microsoft.com/office/powerpoint/2010/main" val="755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>
            <a:spLocks noGrp="1"/>
          </p:cNvSpPr>
          <p:nvPr>
            <p:ph type="body" idx="1"/>
          </p:nvPr>
        </p:nvSpPr>
        <p:spPr>
          <a:xfrm>
            <a:off x="3540370" y="84822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Visualization is about more than just aesthetics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There are compelling </a:t>
            </a:r>
            <a:r>
              <a:rPr lang="en-US" sz="2400" b="1" dirty="0">
                <a:ea typeface="Arial"/>
                <a:cs typeface="Arial"/>
                <a:sym typeface="Arial"/>
              </a:rPr>
              <a:t>cognitive reasons </a:t>
            </a:r>
            <a:r>
              <a:rPr lang="en-US" sz="2400" dirty="0">
                <a:ea typeface="Arial"/>
                <a:cs typeface="Arial"/>
                <a:sym typeface="Arial"/>
              </a:rPr>
              <a:t>why some visualization techniques are helpful and others aren’t</a:t>
            </a:r>
            <a:endParaRPr sz="2400" dirty="0"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The choices we make about </a:t>
            </a:r>
            <a:r>
              <a:rPr lang="en-US" sz="2400" b="1" dirty="0">
                <a:ea typeface="Arial"/>
                <a:cs typeface="Arial"/>
                <a:sym typeface="Arial"/>
              </a:rPr>
              <a:t>visual mappings </a:t>
            </a:r>
            <a:r>
              <a:rPr lang="en-US" sz="2400" dirty="0">
                <a:ea typeface="Arial"/>
                <a:cs typeface="Arial"/>
                <a:sym typeface="Arial"/>
              </a:rPr>
              <a:t>can have a significant effect on performance</a:t>
            </a:r>
            <a:endParaRPr sz="2400" dirty="0">
              <a:ea typeface="Arial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F681F-3A98-220F-577D-FB6DF32413DF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Takeaways: Perception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8"/>
          <p:cNvSpPr txBox="1">
            <a:spLocks noGrp="1"/>
          </p:cNvSpPr>
          <p:nvPr>
            <p:ph type="body" idx="1"/>
          </p:nvPr>
        </p:nvSpPr>
        <p:spPr>
          <a:xfrm>
            <a:off x="3540369" y="986028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Find a partner and open Tableau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Open a dataset of your choosing</a:t>
            </a:r>
            <a:endParaRPr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Build two visualizations on this dataset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tells the “real” story in the data (as you understand it)</a:t>
            </a:r>
            <a:endParaRPr dirty="0"/>
          </a:p>
          <a:p>
            <a:pPr marL="457200" lvl="1" indent="-1905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Merriweather Sans"/>
              <a:buChar char="-"/>
            </a:pPr>
            <a:r>
              <a:rPr lang="en-US" sz="2000" dirty="0">
                <a:ea typeface="Arial"/>
                <a:cs typeface="Arial"/>
                <a:sym typeface="Arial"/>
              </a:rPr>
              <a:t>One that uses color, size, or other cues in an intentionally misleading way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5FC97-22B7-088A-A951-6AF017EB9D59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Mini-lab: perceptual tricks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9"/>
          <p:cNvSpPr txBox="1">
            <a:spLocks noGrp="1"/>
          </p:cNvSpPr>
          <p:nvPr>
            <p:ph type="body" idx="1"/>
          </p:nvPr>
        </p:nvSpPr>
        <p:spPr>
          <a:xfrm>
            <a:off x="3512820" y="948613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try?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What did you learn about the data?</a:t>
            </a:r>
            <a:endParaRPr sz="2400" dirty="0"/>
          </a:p>
          <a:p>
            <a:pPr>
              <a:lnSpc>
                <a:spcPct val="100000"/>
              </a:lnSpc>
              <a:buSzPts val="2040"/>
              <a:buFont typeface="Arial"/>
              <a:buChar char="•"/>
            </a:pPr>
            <a:r>
              <a:rPr lang="en-US" sz="2400" dirty="0">
                <a:ea typeface="Arial"/>
                <a:cs typeface="Arial"/>
                <a:sym typeface="Arial"/>
              </a:rPr>
              <a:t>Can you imagine a scenario that might incline someone to choose your “bad” visualization instead of a better one?</a:t>
            </a:r>
            <a:endParaRPr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D9E18-35D9-58EE-4224-8A3274324C88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6308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344019-F336-662C-0F33-5E41416E8C1D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ages from lecture2-perceptionandprinciples-140227091630-phpapp0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5081" y="-457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B8D7F3-EB9B-7D23-7D4B-FE77786B36E4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you see movement?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3709481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ea typeface="Arial"/>
                <a:cs typeface="Arial"/>
                <a:sym typeface="Arial"/>
              </a:rPr>
              <a:t>Some things are processed slowly</a:t>
            </a:r>
            <a:endParaRPr sz="2400" dirty="0">
              <a:solidFill>
                <a:schemeClr val="dk2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80FD2-B704-8190-A365-FDCEDEFF7BBB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493477" y="216877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</a:pPr>
            <a:r>
              <a:rPr lang="en-US" sz="2400" dirty="0">
                <a:solidFill>
                  <a:schemeClr val="dk2"/>
                </a:solidFill>
                <a:latin typeface="+mn-lt"/>
                <a:cs typeface="Arial"/>
                <a:sym typeface="Arial"/>
              </a:rPr>
              <a:t>Others are incredibly fast</a:t>
            </a:r>
            <a:endParaRPr sz="2400" dirty="0">
              <a:solidFill>
                <a:schemeClr val="dk2"/>
              </a:solidFill>
              <a:latin typeface="+mn-lt"/>
              <a:cs typeface="Arial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6256-D495-FD14-0A25-46B45278125A}"/>
              </a:ext>
            </a:extLst>
          </p:cNvPr>
          <p:cNvSpPr txBox="1">
            <a:spLocks/>
          </p:cNvSpPr>
          <p:nvPr/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Visual perception</a:t>
            </a:r>
          </a:p>
        </p:txBody>
      </p:sp>
      <p:pic>
        <p:nvPicPr>
          <p:cNvPr id="3" name="Google Shape;139;p20">
            <a:extLst>
              <a:ext uri="{FF2B5EF4-FFF2-40B4-BE49-F238E27FC236}">
                <a16:creationId xmlns:a16="http://schemas.microsoft.com/office/drawing/2014/main" id="{0F3D0DFC-8916-80DD-2AFD-5753CF366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0494" b="10493"/>
          <a:stretch/>
        </p:blipFill>
        <p:spPr>
          <a:xfrm>
            <a:off x="3709481" y="1219200"/>
            <a:ext cx="8229600" cy="487680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146" name="Google Shape;14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 l="48255" t="34045" r="48797" b="59096"/>
          <a:stretch/>
        </p:blipFill>
        <p:spPr>
          <a:xfrm>
            <a:off x="7679541" y="2666954"/>
            <a:ext cx="242587" cy="423348"/>
          </a:xfrm>
          <a:prstGeom prst="roundRect">
            <a:avLst>
              <a:gd name="adj" fmla="val 42157"/>
            </a:avLst>
          </a:prstGeom>
          <a:noFill/>
          <a:ln w="63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</TotalTime>
  <Words>1216</Words>
  <Application>Microsoft Macintosh PowerPoint</Application>
  <PresentationFormat>Widescreen</PresentationFormat>
  <Paragraphs>241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Corbel</vt:lpstr>
      <vt:lpstr>Merriweather Sans</vt:lpstr>
      <vt:lpstr>Wingdings 2</vt:lpstr>
      <vt:lpstr>Frame</vt:lpstr>
      <vt:lpstr>Communicating with Data – Perception and Color</vt:lpstr>
      <vt:lpstr>Notes on HW01</vt:lpstr>
      <vt:lpstr>Plan for Today</vt:lpstr>
      <vt:lpstr>PowerPoint Presentation</vt:lpstr>
      <vt:lpstr>PowerPoint Presentation</vt:lpstr>
      <vt:lpstr>PowerPoint Presentation</vt:lpstr>
      <vt:lpstr>PowerPoint Presentation</vt:lpstr>
      <vt:lpstr>Some things are processed slowly</vt:lpstr>
      <vt:lpstr>Others are incredibly fast</vt:lpstr>
      <vt:lpstr>Fast = “pre-attentive processing”</vt:lpstr>
      <vt:lpstr>PowerPoint Presentation</vt:lpstr>
      <vt:lpstr>What did you see?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Ex. flicker can cause change blindness</vt:lpstr>
      <vt:lpstr>Can you see it now?</vt:lpstr>
      <vt:lpstr>Sometimes gestalt &amp; pre-attention compete</vt:lpstr>
      <vt:lpstr>PowerPoint Presentation</vt:lpstr>
      <vt:lpstr>Okay, what about attentive processing?</vt:lpstr>
      <vt:lpstr>Magnitude estimation</vt:lpstr>
      <vt:lpstr>PowerPoint Presentation</vt:lpstr>
      <vt:lpstr>Magnitude estimation</vt:lpstr>
      <vt:lpstr>“Apparent” magnitude</vt:lpstr>
      <vt:lpstr>PowerPoint Presentation</vt:lpstr>
      <vt:lpstr>PowerPoint Presentation</vt:lpstr>
      <vt:lpstr>PowerPoint Presentation</vt:lpstr>
      <vt:lpstr>PowerPoint Presentation</vt:lpstr>
      <vt:lpstr>3 kinds of color sensors</vt:lpstr>
      <vt:lpstr>3 kinds of color sensors</vt:lpstr>
      <vt:lpstr>PowerPoint Presentation</vt:lpstr>
      <vt:lpstr>Caveat 1: color is perceived in context</vt:lpstr>
      <vt:lpstr>Caveat 2: difference is relative</vt:lpstr>
      <vt:lpstr>Caveat 2a: so are brightness and contrast</vt:lpstr>
      <vt:lpstr>Caveat 3: mental models &gt;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for Everyone – Welcome!</dc:title>
  <dc:creator>Mosca, Ab</dc:creator>
  <cp:lastModifiedBy>Ab Mosca</cp:lastModifiedBy>
  <cp:revision>27</cp:revision>
  <dcterms:created xsi:type="dcterms:W3CDTF">2023-08-03T18:49:17Z</dcterms:created>
  <dcterms:modified xsi:type="dcterms:W3CDTF">2024-09-20T19:42:28Z</dcterms:modified>
</cp:coreProperties>
</file>